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302" r:id="rId3"/>
    <p:sldId id="260" r:id="rId4"/>
    <p:sldId id="258" r:id="rId5"/>
    <p:sldId id="259" r:id="rId6"/>
    <p:sldId id="257" r:id="rId7"/>
    <p:sldId id="272" r:id="rId8"/>
    <p:sldId id="307" r:id="rId9"/>
    <p:sldId id="308" r:id="rId10"/>
    <p:sldId id="309" r:id="rId11"/>
    <p:sldId id="310" r:id="rId12"/>
    <p:sldId id="271" r:id="rId13"/>
    <p:sldId id="298" r:id="rId14"/>
    <p:sldId id="297" r:id="rId15"/>
    <p:sldId id="295" r:id="rId16"/>
    <p:sldId id="296" r:id="rId17"/>
    <p:sldId id="293" r:id="rId18"/>
    <p:sldId id="281" r:id="rId19"/>
    <p:sldId id="282" r:id="rId20"/>
    <p:sldId id="283" r:id="rId21"/>
    <p:sldId id="284" r:id="rId22"/>
    <p:sldId id="285" r:id="rId23"/>
    <p:sldId id="286" r:id="rId24"/>
    <p:sldId id="287" r:id="rId25"/>
    <p:sldId id="292" r:id="rId26"/>
    <p:sldId id="288" r:id="rId27"/>
    <p:sldId id="289" r:id="rId28"/>
    <p:sldId id="299" r:id="rId29"/>
    <p:sldId id="290" r:id="rId30"/>
    <p:sldId id="291" r:id="rId31"/>
    <p:sldId id="278" r:id="rId32"/>
    <p:sldId id="273" r:id="rId33"/>
    <p:sldId id="306" r:id="rId34"/>
    <p:sldId id="274" r:id="rId35"/>
    <p:sldId id="275"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04" userDrawn="1">
          <p15:clr>
            <a:srgbClr val="A4A3A4"/>
          </p15:clr>
        </p15:guide>
        <p15:guide id="2" pos="3576" userDrawn="1">
          <p15:clr>
            <a:srgbClr val="A4A3A4"/>
          </p15:clr>
        </p15:guide>
        <p15:guide id="3" pos="7584" userDrawn="1">
          <p15:clr>
            <a:srgbClr val="A4A3A4"/>
          </p15:clr>
        </p15:guide>
        <p15:guide id="4" orient="horz" pos="4032" userDrawn="1">
          <p15:clr>
            <a:srgbClr val="A4A3A4"/>
          </p15:clr>
        </p15:guide>
        <p15:guide id="5" pos="96" userDrawn="1">
          <p15:clr>
            <a:srgbClr val="A4A3A4"/>
          </p15:clr>
        </p15:guide>
        <p15:guide id="6" pos="2856" userDrawn="1">
          <p15:clr>
            <a:srgbClr val="A4A3A4"/>
          </p15:clr>
        </p15:guide>
        <p15:guide id="7" pos="576" userDrawn="1">
          <p15:clr>
            <a:srgbClr val="A4A3A4"/>
          </p15:clr>
        </p15:guide>
        <p15:guide id="9" orient="horz" pos="3840" userDrawn="1">
          <p15:clr>
            <a:srgbClr val="A4A3A4"/>
          </p15:clr>
        </p15:guide>
        <p15:guide id="10" orient="horz" pos="816" userDrawn="1">
          <p15:clr>
            <a:srgbClr val="A4A3A4"/>
          </p15:clr>
        </p15:guide>
        <p15:guide id="11" orient="horz" pos="1032" userDrawn="1">
          <p15:clr>
            <a:srgbClr val="A4A3A4"/>
          </p15:clr>
        </p15:guide>
        <p15:guide id="12" orient="horz" pos="36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3C03AB-9D3E-4CB4-B385-0C0DDE7253FC}" v="54" dt="2023-03-03T23:07:03.1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showGuides="1">
      <p:cViewPr varScale="1">
        <p:scale>
          <a:sx n="103" d="100"/>
          <a:sy n="103" d="100"/>
        </p:scale>
        <p:origin x="150" y="648"/>
      </p:cViewPr>
      <p:guideLst>
        <p:guide orient="horz" pos="2304"/>
        <p:guide pos="3576"/>
        <p:guide pos="7584"/>
        <p:guide orient="horz" pos="4032"/>
        <p:guide pos="96"/>
        <p:guide pos="2856"/>
        <p:guide pos="576"/>
        <p:guide orient="horz" pos="3840"/>
        <p:guide orient="horz" pos="816"/>
        <p:guide orient="horz" pos="1032"/>
        <p:guide orient="horz" pos="360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o Gallardo" userId="49a044883f185952" providerId="LiveId" clId="{933C03AB-9D3E-4CB4-B385-0C0DDE7253FC}"/>
    <pc:docChg chg="addSld delSld modSld">
      <pc:chgData name="Roberto Gallardo" userId="49a044883f185952" providerId="LiveId" clId="{933C03AB-9D3E-4CB4-B385-0C0DDE7253FC}" dt="2023-03-03T23:07:18.466" v="360" actId="1036"/>
      <pc:docMkLst>
        <pc:docMk/>
      </pc:docMkLst>
      <pc:sldChg chg="modSp mod">
        <pc:chgData name="Roberto Gallardo" userId="49a044883f185952" providerId="LiveId" clId="{933C03AB-9D3E-4CB4-B385-0C0DDE7253FC}" dt="2023-02-24T23:21:16.953" v="1" actId="20577"/>
        <pc:sldMkLst>
          <pc:docMk/>
          <pc:sldMk cId="2846901679" sldId="256"/>
        </pc:sldMkLst>
        <pc:spChg chg="mod">
          <ac:chgData name="Roberto Gallardo" userId="49a044883f185952" providerId="LiveId" clId="{933C03AB-9D3E-4CB4-B385-0C0DDE7253FC}" dt="2023-02-24T23:21:16.953" v="1" actId="20577"/>
          <ac:spMkLst>
            <pc:docMk/>
            <pc:sldMk cId="2846901679" sldId="256"/>
            <ac:spMk id="7" creationId="{B1E0ABEC-554C-720A-2772-F0324C8E93CA}"/>
          </ac:spMkLst>
        </pc:spChg>
      </pc:sldChg>
      <pc:sldChg chg="del">
        <pc:chgData name="Roberto Gallardo" userId="49a044883f185952" providerId="LiveId" clId="{933C03AB-9D3E-4CB4-B385-0C0DDE7253FC}" dt="2023-02-25T14:42:50.686" v="6" actId="47"/>
        <pc:sldMkLst>
          <pc:docMk/>
          <pc:sldMk cId="1175010214" sldId="261"/>
        </pc:sldMkLst>
      </pc:sldChg>
      <pc:sldChg chg="addSp modSp mod">
        <pc:chgData name="Roberto Gallardo" userId="49a044883f185952" providerId="LiveId" clId="{933C03AB-9D3E-4CB4-B385-0C0DDE7253FC}" dt="2023-03-03T23:01:04.822" v="16" actId="1076"/>
        <pc:sldMkLst>
          <pc:docMk/>
          <pc:sldMk cId="1418533539" sldId="271"/>
        </pc:sldMkLst>
        <pc:picChg chg="add mod">
          <ac:chgData name="Roberto Gallardo" userId="49a044883f185952" providerId="LiveId" clId="{933C03AB-9D3E-4CB4-B385-0C0DDE7253FC}" dt="2023-03-03T23:01:04.822" v="16" actId="1076"/>
          <ac:picMkLst>
            <pc:docMk/>
            <pc:sldMk cId="1418533539" sldId="271"/>
            <ac:picMk id="6" creationId="{9BE5AB5D-64C8-FF17-0A5A-E84E6B3F2676}"/>
          </ac:picMkLst>
        </pc:picChg>
      </pc:sldChg>
      <pc:sldChg chg="addSp modSp mod">
        <pc:chgData name="Roberto Gallardo" userId="49a044883f185952" providerId="LiveId" clId="{933C03AB-9D3E-4CB4-B385-0C0DDE7253FC}" dt="2023-03-03T23:03:21.961" v="124" actId="1036"/>
        <pc:sldMkLst>
          <pc:docMk/>
          <pc:sldMk cId="2124848710" sldId="281"/>
        </pc:sldMkLst>
        <pc:picChg chg="add mod">
          <ac:chgData name="Roberto Gallardo" userId="49a044883f185952" providerId="LiveId" clId="{933C03AB-9D3E-4CB4-B385-0C0DDE7253FC}" dt="2023-03-03T23:03:21.961" v="124" actId="1036"/>
          <ac:picMkLst>
            <pc:docMk/>
            <pc:sldMk cId="2124848710" sldId="281"/>
            <ac:picMk id="6" creationId="{B3E459D2-78C0-6186-3091-BA6E562FF02A}"/>
          </ac:picMkLst>
        </pc:picChg>
      </pc:sldChg>
      <pc:sldChg chg="addSp modSp mod">
        <pc:chgData name="Roberto Gallardo" userId="49a044883f185952" providerId="LiveId" clId="{933C03AB-9D3E-4CB4-B385-0C0DDE7253FC}" dt="2023-03-03T23:03:42.515" v="147" actId="1035"/>
        <pc:sldMkLst>
          <pc:docMk/>
          <pc:sldMk cId="2028175529" sldId="282"/>
        </pc:sldMkLst>
        <pc:picChg chg="add mod">
          <ac:chgData name="Roberto Gallardo" userId="49a044883f185952" providerId="LiveId" clId="{933C03AB-9D3E-4CB4-B385-0C0DDE7253FC}" dt="2023-03-03T23:03:42.515" v="147" actId="1035"/>
          <ac:picMkLst>
            <pc:docMk/>
            <pc:sldMk cId="2028175529" sldId="282"/>
            <ac:picMk id="7" creationId="{DD2858A2-B927-EEC4-12F4-9E80624EC7EA}"/>
          </ac:picMkLst>
        </pc:picChg>
      </pc:sldChg>
      <pc:sldChg chg="addSp modSp mod">
        <pc:chgData name="Roberto Gallardo" userId="49a044883f185952" providerId="LiveId" clId="{933C03AB-9D3E-4CB4-B385-0C0DDE7253FC}" dt="2023-03-03T23:04:00.561" v="168" actId="1036"/>
        <pc:sldMkLst>
          <pc:docMk/>
          <pc:sldMk cId="1326517747" sldId="283"/>
        </pc:sldMkLst>
        <pc:picChg chg="add mod">
          <ac:chgData name="Roberto Gallardo" userId="49a044883f185952" providerId="LiveId" clId="{933C03AB-9D3E-4CB4-B385-0C0DDE7253FC}" dt="2023-03-03T23:04:00.561" v="168" actId="1036"/>
          <ac:picMkLst>
            <pc:docMk/>
            <pc:sldMk cId="1326517747" sldId="283"/>
            <ac:picMk id="7" creationId="{55D14FAE-6D91-C56D-07B1-B5E5E57C85BE}"/>
          </ac:picMkLst>
        </pc:picChg>
      </pc:sldChg>
      <pc:sldChg chg="addSp modSp mod">
        <pc:chgData name="Roberto Gallardo" userId="49a044883f185952" providerId="LiveId" clId="{933C03AB-9D3E-4CB4-B385-0C0DDE7253FC}" dt="2023-03-03T23:04:23.730" v="187" actId="1035"/>
        <pc:sldMkLst>
          <pc:docMk/>
          <pc:sldMk cId="783739251" sldId="284"/>
        </pc:sldMkLst>
        <pc:picChg chg="add mod">
          <ac:chgData name="Roberto Gallardo" userId="49a044883f185952" providerId="LiveId" clId="{933C03AB-9D3E-4CB4-B385-0C0DDE7253FC}" dt="2023-03-03T23:04:23.730" v="187" actId="1035"/>
          <ac:picMkLst>
            <pc:docMk/>
            <pc:sldMk cId="783739251" sldId="284"/>
            <ac:picMk id="7" creationId="{AFD21CF0-37BF-FC01-2510-65D066BB0CF8}"/>
          </ac:picMkLst>
        </pc:picChg>
      </pc:sldChg>
      <pc:sldChg chg="addSp modSp mod">
        <pc:chgData name="Roberto Gallardo" userId="49a044883f185952" providerId="LiveId" clId="{933C03AB-9D3E-4CB4-B385-0C0DDE7253FC}" dt="2023-03-03T23:04:42.257" v="208" actId="1035"/>
        <pc:sldMkLst>
          <pc:docMk/>
          <pc:sldMk cId="1676122233" sldId="285"/>
        </pc:sldMkLst>
        <pc:picChg chg="add mod">
          <ac:chgData name="Roberto Gallardo" userId="49a044883f185952" providerId="LiveId" clId="{933C03AB-9D3E-4CB4-B385-0C0DDE7253FC}" dt="2023-03-03T23:04:42.257" v="208" actId="1035"/>
          <ac:picMkLst>
            <pc:docMk/>
            <pc:sldMk cId="1676122233" sldId="285"/>
            <ac:picMk id="7" creationId="{A2F1FF22-0E6D-3658-2138-F312F2C9BCA9}"/>
          </ac:picMkLst>
        </pc:picChg>
      </pc:sldChg>
      <pc:sldChg chg="addSp modSp mod">
        <pc:chgData name="Roberto Gallardo" userId="49a044883f185952" providerId="LiveId" clId="{933C03AB-9D3E-4CB4-B385-0C0DDE7253FC}" dt="2023-03-03T23:04:58.174" v="225" actId="1036"/>
        <pc:sldMkLst>
          <pc:docMk/>
          <pc:sldMk cId="3100398757" sldId="286"/>
        </pc:sldMkLst>
        <pc:picChg chg="add mod">
          <ac:chgData name="Roberto Gallardo" userId="49a044883f185952" providerId="LiveId" clId="{933C03AB-9D3E-4CB4-B385-0C0DDE7253FC}" dt="2023-03-03T23:04:58.174" v="225" actId="1036"/>
          <ac:picMkLst>
            <pc:docMk/>
            <pc:sldMk cId="3100398757" sldId="286"/>
            <ac:picMk id="7" creationId="{CA92AF93-07DD-E33B-AB98-6019150F2DD8}"/>
          </ac:picMkLst>
        </pc:picChg>
      </pc:sldChg>
      <pc:sldChg chg="addSp modSp mod">
        <pc:chgData name="Roberto Gallardo" userId="49a044883f185952" providerId="LiveId" clId="{933C03AB-9D3E-4CB4-B385-0C0DDE7253FC}" dt="2023-03-03T23:05:15.757" v="242" actId="1036"/>
        <pc:sldMkLst>
          <pc:docMk/>
          <pc:sldMk cId="1546475425" sldId="287"/>
        </pc:sldMkLst>
        <pc:picChg chg="add mod">
          <ac:chgData name="Roberto Gallardo" userId="49a044883f185952" providerId="LiveId" clId="{933C03AB-9D3E-4CB4-B385-0C0DDE7253FC}" dt="2023-03-03T23:05:15.757" v="242" actId="1036"/>
          <ac:picMkLst>
            <pc:docMk/>
            <pc:sldMk cId="1546475425" sldId="287"/>
            <ac:picMk id="7" creationId="{AF5342D4-056D-47BD-F1C2-7CA362030607}"/>
          </ac:picMkLst>
        </pc:picChg>
      </pc:sldChg>
      <pc:sldChg chg="addSp modSp mod">
        <pc:chgData name="Roberto Gallardo" userId="49a044883f185952" providerId="LiveId" clId="{933C03AB-9D3E-4CB4-B385-0C0DDE7253FC}" dt="2023-03-03T23:05:58.024" v="282" actId="1036"/>
        <pc:sldMkLst>
          <pc:docMk/>
          <pc:sldMk cId="1380517306" sldId="288"/>
        </pc:sldMkLst>
        <pc:picChg chg="add mod">
          <ac:chgData name="Roberto Gallardo" userId="49a044883f185952" providerId="LiveId" clId="{933C03AB-9D3E-4CB4-B385-0C0DDE7253FC}" dt="2023-03-03T23:05:58.024" v="282" actId="1036"/>
          <ac:picMkLst>
            <pc:docMk/>
            <pc:sldMk cId="1380517306" sldId="288"/>
            <ac:picMk id="7" creationId="{020F948A-75DC-E166-F490-49CA3CC95619}"/>
          </ac:picMkLst>
        </pc:picChg>
      </pc:sldChg>
      <pc:sldChg chg="addSp modSp mod">
        <pc:chgData name="Roberto Gallardo" userId="49a044883f185952" providerId="LiveId" clId="{933C03AB-9D3E-4CB4-B385-0C0DDE7253FC}" dt="2023-03-03T23:06:17.405" v="299" actId="1036"/>
        <pc:sldMkLst>
          <pc:docMk/>
          <pc:sldMk cId="1388671151" sldId="289"/>
        </pc:sldMkLst>
        <pc:picChg chg="add mod">
          <ac:chgData name="Roberto Gallardo" userId="49a044883f185952" providerId="LiveId" clId="{933C03AB-9D3E-4CB4-B385-0C0DDE7253FC}" dt="2023-03-03T23:06:17.405" v="299" actId="1036"/>
          <ac:picMkLst>
            <pc:docMk/>
            <pc:sldMk cId="1388671151" sldId="289"/>
            <ac:picMk id="7" creationId="{07A1B26C-C2C7-3CFC-F438-7DF869FDD31D}"/>
          </ac:picMkLst>
        </pc:picChg>
      </pc:sldChg>
      <pc:sldChg chg="addSp modSp mod">
        <pc:chgData name="Roberto Gallardo" userId="49a044883f185952" providerId="LiveId" clId="{933C03AB-9D3E-4CB4-B385-0C0DDE7253FC}" dt="2023-03-03T23:06:55.048" v="339" actId="1035"/>
        <pc:sldMkLst>
          <pc:docMk/>
          <pc:sldMk cId="2355376039" sldId="290"/>
        </pc:sldMkLst>
        <pc:picChg chg="add mod">
          <ac:chgData name="Roberto Gallardo" userId="49a044883f185952" providerId="LiveId" clId="{933C03AB-9D3E-4CB4-B385-0C0DDE7253FC}" dt="2023-03-03T23:06:55.048" v="339" actId="1035"/>
          <ac:picMkLst>
            <pc:docMk/>
            <pc:sldMk cId="2355376039" sldId="290"/>
            <ac:picMk id="8" creationId="{A23845FF-71FC-86AA-11BD-FCBD56F2D3A8}"/>
          </ac:picMkLst>
        </pc:picChg>
      </pc:sldChg>
      <pc:sldChg chg="addSp modSp mod">
        <pc:chgData name="Roberto Gallardo" userId="49a044883f185952" providerId="LiveId" clId="{933C03AB-9D3E-4CB4-B385-0C0DDE7253FC}" dt="2023-03-03T23:07:18.466" v="360" actId="1036"/>
        <pc:sldMkLst>
          <pc:docMk/>
          <pc:sldMk cId="3757257295" sldId="291"/>
        </pc:sldMkLst>
        <pc:picChg chg="add mod">
          <ac:chgData name="Roberto Gallardo" userId="49a044883f185952" providerId="LiveId" clId="{933C03AB-9D3E-4CB4-B385-0C0DDE7253FC}" dt="2023-03-03T23:07:18.466" v="360" actId="1036"/>
          <ac:picMkLst>
            <pc:docMk/>
            <pc:sldMk cId="3757257295" sldId="291"/>
            <ac:picMk id="8" creationId="{D9817FCA-6724-0234-2D5D-1C89DCCE37CA}"/>
          </ac:picMkLst>
        </pc:picChg>
      </pc:sldChg>
      <pc:sldChg chg="addSp modSp mod">
        <pc:chgData name="Roberto Gallardo" userId="49a044883f185952" providerId="LiveId" clId="{933C03AB-9D3E-4CB4-B385-0C0DDE7253FC}" dt="2023-03-03T23:05:34.882" v="262" actId="1036"/>
        <pc:sldMkLst>
          <pc:docMk/>
          <pc:sldMk cId="1259856727" sldId="292"/>
        </pc:sldMkLst>
        <pc:picChg chg="add mod">
          <ac:chgData name="Roberto Gallardo" userId="49a044883f185952" providerId="LiveId" clId="{933C03AB-9D3E-4CB4-B385-0C0DDE7253FC}" dt="2023-03-03T23:05:34.882" v="262" actId="1036"/>
          <ac:picMkLst>
            <pc:docMk/>
            <pc:sldMk cId="1259856727" sldId="292"/>
            <ac:picMk id="7" creationId="{D7284BC8-D3A7-4715-0399-2C44CEFD5D37}"/>
          </ac:picMkLst>
        </pc:picChg>
      </pc:sldChg>
      <pc:sldChg chg="addSp modSp mod">
        <pc:chgData name="Roberto Gallardo" userId="49a044883f185952" providerId="LiveId" clId="{933C03AB-9D3E-4CB4-B385-0C0DDE7253FC}" dt="2023-03-03T23:03:01.523" v="101" actId="1035"/>
        <pc:sldMkLst>
          <pc:docMk/>
          <pc:sldMk cId="3324519687" sldId="293"/>
        </pc:sldMkLst>
        <pc:picChg chg="add mod">
          <ac:chgData name="Roberto Gallardo" userId="49a044883f185952" providerId="LiveId" clId="{933C03AB-9D3E-4CB4-B385-0C0DDE7253FC}" dt="2023-03-03T23:03:01.523" v="101" actId="1035"/>
          <ac:picMkLst>
            <pc:docMk/>
            <pc:sldMk cId="3324519687" sldId="293"/>
            <ac:picMk id="7" creationId="{D3C2210E-E342-1EFF-7C09-D686701A4F30}"/>
          </ac:picMkLst>
        </pc:picChg>
      </pc:sldChg>
      <pc:sldChg chg="addSp modSp mod">
        <pc:chgData name="Roberto Gallardo" userId="49a044883f185952" providerId="LiveId" clId="{933C03AB-9D3E-4CB4-B385-0C0DDE7253FC}" dt="2023-03-03T23:02:17.545" v="56" actId="1076"/>
        <pc:sldMkLst>
          <pc:docMk/>
          <pc:sldMk cId="3256182630" sldId="295"/>
        </pc:sldMkLst>
        <pc:picChg chg="add mod">
          <ac:chgData name="Roberto Gallardo" userId="49a044883f185952" providerId="LiveId" clId="{933C03AB-9D3E-4CB4-B385-0C0DDE7253FC}" dt="2023-03-03T23:02:17.545" v="56" actId="1076"/>
          <ac:picMkLst>
            <pc:docMk/>
            <pc:sldMk cId="3256182630" sldId="295"/>
            <ac:picMk id="7" creationId="{57B3FDA2-C7A7-847B-AD3B-D9BE23602A6E}"/>
          </ac:picMkLst>
        </pc:picChg>
      </pc:sldChg>
      <pc:sldChg chg="addSp modSp mod">
        <pc:chgData name="Roberto Gallardo" userId="49a044883f185952" providerId="LiveId" clId="{933C03AB-9D3E-4CB4-B385-0C0DDE7253FC}" dt="2023-03-03T23:02:38.132" v="76" actId="1036"/>
        <pc:sldMkLst>
          <pc:docMk/>
          <pc:sldMk cId="4057156843" sldId="296"/>
        </pc:sldMkLst>
        <pc:picChg chg="add mod">
          <ac:chgData name="Roberto Gallardo" userId="49a044883f185952" providerId="LiveId" clId="{933C03AB-9D3E-4CB4-B385-0C0DDE7253FC}" dt="2023-03-03T23:02:38.132" v="76" actId="1036"/>
          <ac:picMkLst>
            <pc:docMk/>
            <pc:sldMk cId="4057156843" sldId="296"/>
            <ac:picMk id="7" creationId="{1C149D04-79F4-1EC1-67AF-C5BEB576C65C}"/>
          </ac:picMkLst>
        </pc:picChg>
      </pc:sldChg>
      <pc:sldChg chg="addSp modSp mod">
        <pc:chgData name="Roberto Gallardo" userId="49a044883f185952" providerId="LiveId" clId="{933C03AB-9D3E-4CB4-B385-0C0DDE7253FC}" dt="2023-03-03T23:01:47.089" v="32" actId="1076"/>
        <pc:sldMkLst>
          <pc:docMk/>
          <pc:sldMk cId="2080110827" sldId="297"/>
        </pc:sldMkLst>
        <pc:picChg chg="add mod">
          <ac:chgData name="Roberto Gallardo" userId="49a044883f185952" providerId="LiveId" clId="{933C03AB-9D3E-4CB4-B385-0C0DDE7253FC}" dt="2023-03-03T23:01:47.089" v="32" actId="1076"/>
          <ac:picMkLst>
            <pc:docMk/>
            <pc:sldMk cId="2080110827" sldId="297"/>
            <ac:picMk id="6" creationId="{632F5CC7-8317-B524-9681-5ECF70E6D922}"/>
          </ac:picMkLst>
        </pc:picChg>
      </pc:sldChg>
      <pc:sldChg chg="addSp modSp mod">
        <pc:chgData name="Roberto Gallardo" userId="49a044883f185952" providerId="LiveId" clId="{933C03AB-9D3E-4CB4-B385-0C0DDE7253FC}" dt="2023-03-03T23:01:25.445" v="24" actId="1076"/>
        <pc:sldMkLst>
          <pc:docMk/>
          <pc:sldMk cId="1532666867" sldId="298"/>
        </pc:sldMkLst>
        <pc:picChg chg="add mod">
          <ac:chgData name="Roberto Gallardo" userId="49a044883f185952" providerId="LiveId" clId="{933C03AB-9D3E-4CB4-B385-0C0DDE7253FC}" dt="2023-03-03T23:01:25.445" v="24" actId="1076"/>
          <ac:picMkLst>
            <pc:docMk/>
            <pc:sldMk cId="1532666867" sldId="298"/>
            <ac:picMk id="6" creationId="{4724E328-2FAD-177E-046D-D3A54EC5A4DA}"/>
          </ac:picMkLst>
        </pc:picChg>
      </pc:sldChg>
      <pc:sldChg chg="addSp modSp mod">
        <pc:chgData name="Roberto Gallardo" userId="49a044883f185952" providerId="LiveId" clId="{933C03AB-9D3E-4CB4-B385-0C0DDE7253FC}" dt="2023-03-03T23:06:38.017" v="322" actId="1035"/>
        <pc:sldMkLst>
          <pc:docMk/>
          <pc:sldMk cId="1951376777" sldId="299"/>
        </pc:sldMkLst>
        <pc:picChg chg="add mod">
          <ac:chgData name="Roberto Gallardo" userId="49a044883f185952" providerId="LiveId" clId="{933C03AB-9D3E-4CB4-B385-0C0DDE7253FC}" dt="2023-03-03T23:06:38.017" v="322" actId="1035"/>
          <ac:picMkLst>
            <pc:docMk/>
            <pc:sldMk cId="1951376777" sldId="299"/>
            <ac:picMk id="7" creationId="{B1E266E6-8565-E20C-E92E-8279025F3BDF}"/>
          </ac:picMkLst>
        </pc:picChg>
      </pc:sldChg>
      <pc:sldChg chg="modSp mod">
        <pc:chgData name="Roberto Gallardo" userId="49a044883f185952" providerId="LiveId" clId="{933C03AB-9D3E-4CB4-B385-0C0DDE7253FC}" dt="2023-02-25T13:19:56.073" v="4" actId="20577"/>
        <pc:sldMkLst>
          <pc:docMk/>
          <pc:sldMk cId="1515423683" sldId="302"/>
        </pc:sldMkLst>
        <pc:spChg chg="mod">
          <ac:chgData name="Roberto Gallardo" userId="49a044883f185952" providerId="LiveId" clId="{933C03AB-9D3E-4CB4-B385-0C0DDE7253FC}" dt="2023-02-25T13:19:56.073" v="4" actId="20577"/>
          <ac:spMkLst>
            <pc:docMk/>
            <pc:sldMk cId="1515423683" sldId="302"/>
            <ac:spMk id="5" creationId="{6AE302AC-8931-4144-BE52-DD1A8BA82462}"/>
          </ac:spMkLst>
        </pc:spChg>
        <pc:spChg chg="mod">
          <ac:chgData name="Roberto Gallardo" userId="49a044883f185952" providerId="LiveId" clId="{933C03AB-9D3E-4CB4-B385-0C0DDE7253FC}" dt="2023-02-25T13:19:53.176" v="3" actId="20577"/>
          <ac:spMkLst>
            <pc:docMk/>
            <pc:sldMk cId="1515423683" sldId="302"/>
            <ac:spMk id="9" creationId="{E362A98F-7DCD-C67C-23CE-1BE182A133B4}"/>
          </ac:spMkLst>
        </pc:spChg>
      </pc:sldChg>
      <pc:sldChg chg="del">
        <pc:chgData name="Roberto Gallardo" userId="49a044883f185952" providerId="LiveId" clId="{933C03AB-9D3E-4CB4-B385-0C0DDE7253FC}" dt="2023-02-25T14:42:50.686" v="6" actId="47"/>
        <pc:sldMkLst>
          <pc:docMk/>
          <pc:sldMk cId="2841628872" sldId="303"/>
        </pc:sldMkLst>
      </pc:sldChg>
      <pc:sldChg chg="del">
        <pc:chgData name="Roberto Gallardo" userId="49a044883f185952" providerId="LiveId" clId="{933C03AB-9D3E-4CB4-B385-0C0DDE7253FC}" dt="2023-02-25T14:42:50.686" v="6" actId="47"/>
        <pc:sldMkLst>
          <pc:docMk/>
          <pc:sldMk cId="3084076302" sldId="304"/>
        </pc:sldMkLst>
      </pc:sldChg>
      <pc:sldChg chg="del">
        <pc:chgData name="Roberto Gallardo" userId="49a044883f185952" providerId="LiveId" clId="{933C03AB-9D3E-4CB4-B385-0C0DDE7253FC}" dt="2023-02-25T14:42:50.686" v="6" actId="47"/>
        <pc:sldMkLst>
          <pc:docMk/>
          <pc:sldMk cId="473712435" sldId="305"/>
        </pc:sldMkLst>
      </pc:sldChg>
      <pc:sldChg chg="add">
        <pc:chgData name="Roberto Gallardo" userId="49a044883f185952" providerId="LiveId" clId="{933C03AB-9D3E-4CB4-B385-0C0DDE7253FC}" dt="2023-02-25T14:42:47.544" v="5"/>
        <pc:sldMkLst>
          <pc:docMk/>
          <pc:sldMk cId="2183608365" sldId="307"/>
        </pc:sldMkLst>
      </pc:sldChg>
      <pc:sldChg chg="add">
        <pc:chgData name="Roberto Gallardo" userId="49a044883f185952" providerId="LiveId" clId="{933C03AB-9D3E-4CB4-B385-0C0DDE7253FC}" dt="2023-02-25T14:42:47.544" v="5"/>
        <pc:sldMkLst>
          <pc:docMk/>
          <pc:sldMk cId="3469626245" sldId="308"/>
        </pc:sldMkLst>
      </pc:sldChg>
      <pc:sldChg chg="add">
        <pc:chgData name="Roberto Gallardo" userId="49a044883f185952" providerId="LiveId" clId="{933C03AB-9D3E-4CB4-B385-0C0DDE7253FC}" dt="2023-02-25T14:42:47.544" v="5"/>
        <pc:sldMkLst>
          <pc:docMk/>
          <pc:sldMk cId="2421681491" sldId="309"/>
        </pc:sldMkLst>
      </pc:sldChg>
      <pc:sldChg chg="add">
        <pc:chgData name="Roberto Gallardo" userId="49a044883f185952" providerId="LiveId" clId="{933C03AB-9D3E-4CB4-B385-0C0DDE7253FC}" dt="2023-02-25T14:42:47.544" v="5"/>
        <pc:sldMkLst>
          <pc:docMk/>
          <pc:sldMk cId="3112962306" sldId="31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53295A-9BCF-40CC-8104-C4D4D0ACFE5E}" type="datetimeFigureOut">
              <a:rPr lang="en-US" smtClean="0"/>
              <a:t>3/3/2023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5A04B5-57CB-4DEE-B4A3-5798A03AD3C1}" type="slidenum">
              <a:rPr lang="en-US" smtClean="0"/>
              <a:t>‹#›</a:t>
            </a:fld>
            <a:endParaRPr lang="en-US"/>
          </a:p>
        </p:txBody>
      </p:sp>
    </p:spTree>
    <p:extLst>
      <p:ext uri="{BB962C8B-B14F-4D97-AF65-F5344CB8AC3E}">
        <p14:creationId xmlns:p14="http://schemas.microsoft.com/office/powerpoint/2010/main" val="1548265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83362-3BBF-75E1-6BA8-28F77DBD63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B9967C-56CD-EB9A-930F-11F11F5BAF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B97CDA1-301A-D55E-A437-C8DB090BD053}"/>
              </a:ext>
            </a:extLst>
          </p:cNvPr>
          <p:cNvSpPr>
            <a:spLocks noGrp="1"/>
          </p:cNvSpPr>
          <p:nvPr>
            <p:ph type="dt" sz="half" idx="10"/>
          </p:nvPr>
        </p:nvSpPr>
        <p:spPr/>
        <p:txBody>
          <a:bodyPr/>
          <a:lstStyle/>
          <a:p>
            <a:fld id="{A3BD1950-4A1F-4CB4-8856-46EBDE57C081}" type="datetimeFigureOut">
              <a:rPr lang="en-US" smtClean="0"/>
              <a:t>3/3/2023</a:t>
            </a:fld>
            <a:endParaRPr lang="en-US"/>
          </a:p>
        </p:txBody>
      </p:sp>
      <p:sp>
        <p:nvSpPr>
          <p:cNvPr id="5" name="Footer Placeholder 4">
            <a:extLst>
              <a:ext uri="{FF2B5EF4-FFF2-40B4-BE49-F238E27FC236}">
                <a16:creationId xmlns:a16="http://schemas.microsoft.com/office/drawing/2014/main" id="{F38BD7D3-8904-03A8-B5A8-4E08ED7B22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4BF3E0-81BE-F5F3-59AF-E2070CA69C41}"/>
              </a:ext>
            </a:extLst>
          </p:cNvPr>
          <p:cNvSpPr>
            <a:spLocks noGrp="1"/>
          </p:cNvSpPr>
          <p:nvPr>
            <p:ph type="sldNum" sz="quarter" idx="12"/>
          </p:nvPr>
        </p:nvSpPr>
        <p:spPr/>
        <p:txBody>
          <a:bodyPr/>
          <a:lstStyle/>
          <a:p>
            <a:fld id="{C64EAC8B-BEFB-4B38-9BB2-033FAC71B8CD}" type="slidenum">
              <a:rPr lang="en-US" smtClean="0"/>
              <a:t>‹#›</a:t>
            </a:fld>
            <a:endParaRPr lang="en-US"/>
          </a:p>
        </p:txBody>
      </p:sp>
    </p:spTree>
    <p:extLst>
      <p:ext uri="{BB962C8B-B14F-4D97-AF65-F5344CB8AC3E}">
        <p14:creationId xmlns:p14="http://schemas.microsoft.com/office/powerpoint/2010/main" val="677426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033ED-FFB9-919A-D0F9-B7F7DBF5845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11D437-8D2E-40EA-F29C-CCA99F3C06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007C03-8C38-10EF-545C-7776184D9881}"/>
              </a:ext>
            </a:extLst>
          </p:cNvPr>
          <p:cNvSpPr>
            <a:spLocks noGrp="1"/>
          </p:cNvSpPr>
          <p:nvPr>
            <p:ph type="dt" sz="half" idx="10"/>
          </p:nvPr>
        </p:nvSpPr>
        <p:spPr/>
        <p:txBody>
          <a:bodyPr/>
          <a:lstStyle/>
          <a:p>
            <a:fld id="{A3BD1950-4A1F-4CB4-8856-46EBDE57C081}" type="datetimeFigureOut">
              <a:rPr lang="en-US" smtClean="0"/>
              <a:t>3/3/2023</a:t>
            </a:fld>
            <a:endParaRPr lang="en-US"/>
          </a:p>
        </p:txBody>
      </p:sp>
      <p:sp>
        <p:nvSpPr>
          <p:cNvPr id="5" name="Footer Placeholder 4">
            <a:extLst>
              <a:ext uri="{FF2B5EF4-FFF2-40B4-BE49-F238E27FC236}">
                <a16:creationId xmlns:a16="http://schemas.microsoft.com/office/drawing/2014/main" id="{C252EB74-F222-348D-13F2-FF083D296D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93BE62-1D21-CDFA-A8BB-D322F662A092}"/>
              </a:ext>
            </a:extLst>
          </p:cNvPr>
          <p:cNvSpPr>
            <a:spLocks noGrp="1"/>
          </p:cNvSpPr>
          <p:nvPr>
            <p:ph type="sldNum" sz="quarter" idx="12"/>
          </p:nvPr>
        </p:nvSpPr>
        <p:spPr/>
        <p:txBody>
          <a:bodyPr/>
          <a:lstStyle/>
          <a:p>
            <a:fld id="{C64EAC8B-BEFB-4B38-9BB2-033FAC71B8CD}" type="slidenum">
              <a:rPr lang="en-US" smtClean="0"/>
              <a:t>‹#›</a:t>
            </a:fld>
            <a:endParaRPr lang="en-US"/>
          </a:p>
        </p:txBody>
      </p:sp>
    </p:spTree>
    <p:extLst>
      <p:ext uri="{BB962C8B-B14F-4D97-AF65-F5344CB8AC3E}">
        <p14:creationId xmlns:p14="http://schemas.microsoft.com/office/powerpoint/2010/main" val="3749985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86467C-BCB2-6DCC-672D-09DABC56471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732F71-66F7-0573-6C9D-6A0B947110D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06C41B-A4D4-8B5A-E980-5B167AF32419}"/>
              </a:ext>
            </a:extLst>
          </p:cNvPr>
          <p:cNvSpPr>
            <a:spLocks noGrp="1"/>
          </p:cNvSpPr>
          <p:nvPr>
            <p:ph type="dt" sz="half" idx="10"/>
          </p:nvPr>
        </p:nvSpPr>
        <p:spPr/>
        <p:txBody>
          <a:bodyPr/>
          <a:lstStyle/>
          <a:p>
            <a:fld id="{A3BD1950-4A1F-4CB4-8856-46EBDE57C081}" type="datetimeFigureOut">
              <a:rPr lang="en-US" smtClean="0"/>
              <a:t>3/3/2023</a:t>
            </a:fld>
            <a:endParaRPr lang="en-US"/>
          </a:p>
        </p:txBody>
      </p:sp>
      <p:sp>
        <p:nvSpPr>
          <p:cNvPr id="5" name="Footer Placeholder 4">
            <a:extLst>
              <a:ext uri="{FF2B5EF4-FFF2-40B4-BE49-F238E27FC236}">
                <a16:creationId xmlns:a16="http://schemas.microsoft.com/office/drawing/2014/main" id="{5F079019-70C7-DE2E-A79A-A536FBF522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249EC7-4458-6DB7-04D4-98078A1E1698}"/>
              </a:ext>
            </a:extLst>
          </p:cNvPr>
          <p:cNvSpPr>
            <a:spLocks noGrp="1"/>
          </p:cNvSpPr>
          <p:nvPr>
            <p:ph type="sldNum" sz="quarter" idx="12"/>
          </p:nvPr>
        </p:nvSpPr>
        <p:spPr/>
        <p:txBody>
          <a:bodyPr/>
          <a:lstStyle/>
          <a:p>
            <a:fld id="{C64EAC8B-BEFB-4B38-9BB2-033FAC71B8CD}" type="slidenum">
              <a:rPr lang="en-US" smtClean="0"/>
              <a:t>‹#›</a:t>
            </a:fld>
            <a:endParaRPr lang="en-US"/>
          </a:p>
        </p:txBody>
      </p:sp>
    </p:spTree>
    <p:extLst>
      <p:ext uri="{BB962C8B-B14F-4D97-AF65-F5344CB8AC3E}">
        <p14:creationId xmlns:p14="http://schemas.microsoft.com/office/powerpoint/2010/main" val="3017143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6FFD84-6D17-D9B2-54F1-A300AEF1DA86}"/>
              </a:ext>
            </a:extLst>
          </p:cNvPr>
          <p:cNvSpPr>
            <a:spLocks noGrp="1"/>
          </p:cNvSpPr>
          <p:nvPr>
            <p:ph idx="1"/>
          </p:nvPr>
        </p:nvSpPr>
        <p:spPr>
          <a:xfrm>
            <a:off x="838200" y="1532467"/>
            <a:ext cx="10515600" cy="46444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DA0428-9FA1-9437-879C-E249E868B5F7}"/>
              </a:ext>
            </a:extLst>
          </p:cNvPr>
          <p:cNvSpPr>
            <a:spLocks noGrp="1"/>
          </p:cNvSpPr>
          <p:nvPr>
            <p:ph type="dt" sz="half" idx="10"/>
          </p:nvPr>
        </p:nvSpPr>
        <p:spPr/>
        <p:txBody>
          <a:bodyPr/>
          <a:lstStyle/>
          <a:p>
            <a:fld id="{A3BD1950-4A1F-4CB4-8856-46EBDE57C081}" type="datetimeFigureOut">
              <a:rPr lang="en-US" smtClean="0"/>
              <a:t>3/3/2023</a:t>
            </a:fld>
            <a:endParaRPr lang="en-US"/>
          </a:p>
        </p:txBody>
      </p:sp>
      <p:sp>
        <p:nvSpPr>
          <p:cNvPr id="8" name="Footer Placeholder 7">
            <a:extLst>
              <a:ext uri="{FF2B5EF4-FFF2-40B4-BE49-F238E27FC236}">
                <a16:creationId xmlns:a16="http://schemas.microsoft.com/office/drawing/2014/main" id="{3C7B9A5D-B999-7DF4-9E20-FA03681231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D78C3B4-E403-DB5B-D7F7-62F0BD36AE85}"/>
              </a:ext>
            </a:extLst>
          </p:cNvPr>
          <p:cNvSpPr>
            <a:spLocks noGrp="1"/>
          </p:cNvSpPr>
          <p:nvPr>
            <p:ph type="sldNum" sz="quarter" idx="12"/>
          </p:nvPr>
        </p:nvSpPr>
        <p:spPr/>
        <p:txBody>
          <a:bodyPr/>
          <a:lstStyle/>
          <a:p>
            <a:fld id="{C64EAC8B-BEFB-4B38-9BB2-033FAC71B8CD}" type="slidenum">
              <a:rPr lang="en-US" smtClean="0"/>
              <a:t>‹#›</a:t>
            </a:fld>
            <a:endParaRPr lang="en-US"/>
          </a:p>
        </p:txBody>
      </p:sp>
      <p:sp>
        <p:nvSpPr>
          <p:cNvPr id="10" name="Title 9">
            <a:extLst>
              <a:ext uri="{FF2B5EF4-FFF2-40B4-BE49-F238E27FC236}">
                <a16:creationId xmlns:a16="http://schemas.microsoft.com/office/drawing/2014/main" id="{8D14FB93-B07E-4E84-8D82-6B604A58B688}"/>
              </a:ext>
            </a:extLst>
          </p:cNvPr>
          <p:cNvSpPr>
            <a:spLocks noGrp="1"/>
          </p:cNvSpPr>
          <p:nvPr>
            <p:ph type="title"/>
          </p:nvPr>
        </p:nvSpPr>
        <p:spPr>
          <a:xfrm>
            <a:off x="838200" y="365125"/>
            <a:ext cx="10515600" cy="987955"/>
          </a:xfrm>
        </p:spPr>
        <p:txBody>
          <a:bodyPr/>
          <a:lstStyle/>
          <a:p>
            <a:r>
              <a:rPr lang="en-US" dirty="0"/>
              <a:t>Click to edit Master title style</a:t>
            </a:r>
          </a:p>
        </p:txBody>
      </p:sp>
    </p:spTree>
    <p:extLst>
      <p:ext uri="{BB962C8B-B14F-4D97-AF65-F5344CB8AC3E}">
        <p14:creationId xmlns:p14="http://schemas.microsoft.com/office/powerpoint/2010/main" val="3082831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F7EB4-C8B7-4FF4-7BD2-F919D15603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64760FB-54D6-37F1-EAFA-A8A1B6C0EE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AD1985-5E46-3053-9344-8A861BFAF6DE}"/>
              </a:ext>
            </a:extLst>
          </p:cNvPr>
          <p:cNvSpPr>
            <a:spLocks noGrp="1"/>
          </p:cNvSpPr>
          <p:nvPr>
            <p:ph type="dt" sz="half" idx="10"/>
          </p:nvPr>
        </p:nvSpPr>
        <p:spPr/>
        <p:txBody>
          <a:bodyPr/>
          <a:lstStyle/>
          <a:p>
            <a:fld id="{A3BD1950-4A1F-4CB4-8856-46EBDE57C081}" type="datetimeFigureOut">
              <a:rPr lang="en-US" smtClean="0"/>
              <a:t>3/3/2023</a:t>
            </a:fld>
            <a:endParaRPr lang="en-US"/>
          </a:p>
        </p:txBody>
      </p:sp>
      <p:sp>
        <p:nvSpPr>
          <p:cNvPr id="5" name="Footer Placeholder 4">
            <a:extLst>
              <a:ext uri="{FF2B5EF4-FFF2-40B4-BE49-F238E27FC236}">
                <a16:creationId xmlns:a16="http://schemas.microsoft.com/office/drawing/2014/main" id="{9FCAFDF5-DC30-4775-FA61-86262F6FCE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800A31-C229-F76D-4C8C-D6438DB57AF7}"/>
              </a:ext>
            </a:extLst>
          </p:cNvPr>
          <p:cNvSpPr>
            <a:spLocks noGrp="1"/>
          </p:cNvSpPr>
          <p:nvPr>
            <p:ph type="sldNum" sz="quarter" idx="12"/>
          </p:nvPr>
        </p:nvSpPr>
        <p:spPr/>
        <p:txBody>
          <a:bodyPr/>
          <a:lstStyle/>
          <a:p>
            <a:fld id="{C64EAC8B-BEFB-4B38-9BB2-033FAC71B8CD}" type="slidenum">
              <a:rPr lang="en-US" smtClean="0"/>
              <a:t>‹#›</a:t>
            </a:fld>
            <a:endParaRPr lang="en-US"/>
          </a:p>
        </p:txBody>
      </p:sp>
    </p:spTree>
    <p:extLst>
      <p:ext uri="{BB962C8B-B14F-4D97-AF65-F5344CB8AC3E}">
        <p14:creationId xmlns:p14="http://schemas.microsoft.com/office/powerpoint/2010/main" val="950036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A1242-9F45-4A68-E9C2-55CA2631B4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385ED6-1D9E-B238-8365-C424EB716E2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C4D184-F6AE-3DDC-8380-48906DD05D9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D30B5FD-39CD-BF94-BF4E-6EC46E013E86}"/>
              </a:ext>
            </a:extLst>
          </p:cNvPr>
          <p:cNvSpPr>
            <a:spLocks noGrp="1"/>
          </p:cNvSpPr>
          <p:nvPr>
            <p:ph type="dt" sz="half" idx="10"/>
          </p:nvPr>
        </p:nvSpPr>
        <p:spPr/>
        <p:txBody>
          <a:bodyPr/>
          <a:lstStyle/>
          <a:p>
            <a:fld id="{A3BD1950-4A1F-4CB4-8856-46EBDE57C081}" type="datetimeFigureOut">
              <a:rPr lang="en-US" smtClean="0"/>
              <a:t>3/3/2023</a:t>
            </a:fld>
            <a:endParaRPr lang="en-US"/>
          </a:p>
        </p:txBody>
      </p:sp>
      <p:sp>
        <p:nvSpPr>
          <p:cNvPr id="6" name="Footer Placeholder 5">
            <a:extLst>
              <a:ext uri="{FF2B5EF4-FFF2-40B4-BE49-F238E27FC236}">
                <a16:creationId xmlns:a16="http://schemas.microsoft.com/office/drawing/2014/main" id="{1B7B1026-2C07-8CF8-FC4E-E83A0180FD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B818E2-89BA-F683-3E31-966A2B8899A2}"/>
              </a:ext>
            </a:extLst>
          </p:cNvPr>
          <p:cNvSpPr>
            <a:spLocks noGrp="1"/>
          </p:cNvSpPr>
          <p:nvPr>
            <p:ph type="sldNum" sz="quarter" idx="12"/>
          </p:nvPr>
        </p:nvSpPr>
        <p:spPr/>
        <p:txBody>
          <a:bodyPr/>
          <a:lstStyle/>
          <a:p>
            <a:fld id="{C64EAC8B-BEFB-4B38-9BB2-033FAC71B8CD}" type="slidenum">
              <a:rPr lang="en-US" smtClean="0"/>
              <a:t>‹#›</a:t>
            </a:fld>
            <a:endParaRPr lang="en-US"/>
          </a:p>
        </p:txBody>
      </p:sp>
    </p:spTree>
    <p:extLst>
      <p:ext uri="{BB962C8B-B14F-4D97-AF65-F5344CB8AC3E}">
        <p14:creationId xmlns:p14="http://schemas.microsoft.com/office/powerpoint/2010/main" val="3318377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8DD3D-3898-2379-7552-C366A3D1279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783529-3604-5400-41CE-524B3A043C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FEA6F1-F355-D634-FC3B-FAC4ECBFE3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7D3062F-A354-0E0B-900B-64CCCAE434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5597EC-A06D-136E-59C4-8A1705FB5A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27E329-431A-A7B9-FDBB-9EBC2BAD5653}"/>
              </a:ext>
            </a:extLst>
          </p:cNvPr>
          <p:cNvSpPr>
            <a:spLocks noGrp="1"/>
          </p:cNvSpPr>
          <p:nvPr>
            <p:ph type="dt" sz="half" idx="10"/>
          </p:nvPr>
        </p:nvSpPr>
        <p:spPr/>
        <p:txBody>
          <a:bodyPr/>
          <a:lstStyle/>
          <a:p>
            <a:fld id="{A3BD1950-4A1F-4CB4-8856-46EBDE57C081}" type="datetimeFigureOut">
              <a:rPr lang="en-US" smtClean="0"/>
              <a:t>3/3/2023</a:t>
            </a:fld>
            <a:endParaRPr lang="en-US"/>
          </a:p>
        </p:txBody>
      </p:sp>
      <p:sp>
        <p:nvSpPr>
          <p:cNvPr id="8" name="Footer Placeholder 7">
            <a:extLst>
              <a:ext uri="{FF2B5EF4-FFF2-40B4-BE49-F238E27FC236}">
                <a16:creationId xmlns:a16="http://schemas.microsoft.com/office/drawing/2014/main" id="{0B0E4C72-842A-5B3F-B745-6E7FBE94726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0BB94F2-E304-7B86-165C-7B4D44B4C997}"/>
              </a:ext>
            </a:extLst>
          </p:cNvPr>
          <p:cNvSpPr>
            <a:spLocks noGrp="1"/>
          </p:cNvSpPr>
          <p:nvPr>
            <p:ph type="sldNum" sz="quarter" idx="12"/>
          </p:nvPr>
        </p:nvSpPr>
        <p:spPr/>
        <p:txBody>
          <a:bodyPr/>
          <a:lstStyle/>
          <a:p>
            <a:fld id="{C64EAC8B-BEFB-4B38-9BB2-033FAC71B8CD}" type="slidenum">
              <a:rPr lang="en-US" smtClean="0"/>
              <a:t>‹#›</a:t>
            </a:fld>
            <a:endParaRPr lang="en-US"/>
          </a:p>
        </p:txBody>
      </p:sp>
    </p:spTree>
    <p:extLst>
      <p:ext uri="{BB962C8B-B14F-4D97-AF65-F5344CB8AC3E}">
        <p14:creationId xmlns:p14="http://schemas.microsoft.com/office/powerpoint/2010/main" val="3704990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85516-FF4A-580B-361B-00C83E7095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F6861EF-6EED-71D9-674A-97E556DFA800}"/>
              </a:ext>
            </a:extLst>
          </p:cNvPr>
          <p:cNvSpPr>
            <a:spLocks noGrp="1"/>
          </p:cNvSpPr>
          <p:nvPr>
            <p:ph type="dt" sz="half" idx="10"/>
          </p:nvPr>
        </p:nvSpPr>
        <p:spPr/>
        <p:txBody>
          <a:bodyPr/>
          <a:lstStyle/>
          <a:p>
            <a:fld id="{A3BD1950-4A1F-4CB4-8856-46EBDE57C081}" type="datetimeFigureOut">
              <a:rPr lang="en-US" smtClean="0"/>
              <a:t>3/3/2023</a:t>
            </a:fld>
            <a:endParaRPr lang="en-US"/>
          </a:p>
        </p:txBody>
      </p:sp>
      <p:sp>
        <p:nvSpPr>
          <p:cNvPr id="4" name="Footer Placeholder 3">
            <a:extLst>
              <a:ext uri="{FF2B5EF4-FFF2-40B4-BE49-F238E27FC236}">
                <a16:creationId xmlns:a16="http://schemas.microsoft.com/office/drawing/2014/main" id="{B2D1850F-9900-776D-2CDF-B699D8535C4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CEC3943-9DC4-C938-3B40-7BEC758B359B}"/>
              </a:ext>
            </a:extLst>
          </p:cNvPr>
          <p:cNvSpPr>
            <a:spLocks noGrp="1"/>
          </p:cNvSpPr>
          <p:nvPr>
            <p:ph type="sldNum" sz="quarter" idx="12"/>
          </p:nvPr>
        </p:nvSpPr>
        <p:spPr/>
        <p:txBody>
          <a:bodyPr/>
          <a:lstStyle/>
          <a:p>
            <a:fld id="{C64EAC8B-BEFB-4B38-9BB2-033FAC71B8CD}" type="slidenum">
              <a:rPr lang="en-US" smtClean="0"/>
              <a:t>‹#›</a:t>
            </a:fld>
            <a:endParaRPr lang="en-US"/>
          </a:p>
        </p:txBody>
      </p:sp>
    </p:spTree>
    <p:extLst>
      <p:ext uri="{BB962C8B-B14F-4D97-AF65-F5344CB8AC3E}">
        <p14:creationId xmlns:p14="http://schemas.microsoft.com/office/powerpoint/2010/main" val="4190633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DD2EEA-F47D-0612-55C7-E2F90055ED42}"/>
              </a:ext>
            </a:extLst>
          </p:cNvPr>
          <p:cNvSpPr>
            <a:spLocks noGrp="1"/>
          </p:cNvSpPr>
          <p:nvPr>
            <p:ph type="dt" sz="half" idx="10"/>
          </p:nvPr>
        </p:nvSpPr>
        <p:spPr/>
        <p:txBody>
          <a:bodyPr/>
          <a:lstStyle/>
          <a:p>
            <a:fld id="{A3BD1950-4A1F-4CB4-8856-46EBDE57C081}" type="datetimeFigureOut">
              <a:rPr lang="en-US" smtClean="0"/>
              <a:t>3/3/2023</a:t>
            </a:fld>
            <a:endParaRPr lang="en-US"/>
          </a:p>
        </p:txBody>
      </p:sp>
      <p:sp>
        <p:nvSpPr>
          <p:cNvPr id="3" name="Footer Placeholder 2">
            <a:extLst>
              <a:ext uri="{FF2B5EF4-FFF2-40B4-BE49-F238E27FC236}">
                <a16:creationId xmlns:a16="http://schemas.microsoft.com/office/drawing/2014/main" id="{F0192363-731F-D7B3-5A6E-65523268A99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5CD7CB6-5467-6E2B-09B0-3E8B435A5FF0}"/>
              </a:ext>
            </a:extLst>
          </p:cNvPr>
          <p:cNvSpPr>
            <a:spLocks noGrp="1"/>
          </p:cNvSpPr>
          <p:nvPr>
            <p:ph type="sldNum" sz="quarter" idx="12"/>
          </p:nvPr>
        </p:nvSpPr>
        <p:spPr/>
        <p:txBody>
          <a:bodyPr/>
          <a:lstStyle/>
          <a:p>
            <a:fld id="{C64EAC8B-BEFB-4B38-9BB2-033FAC71B8CD}" type="slidenum">
              <a:rPr lang="en-US" smtClean="0"/>
              <a:t>‹#›</a:t>
            </a:fld>
            <a:endParaRPr lang="en-US"/>
          </a:p>
        </p:txBody>
      </p:sp>
    </p:spTree>
    <p:extLst>
      <p:ext uri="{BB962C8B-B14F-4D97-AF65-F5344CB8AC3E}">
        <p14:creationId xmlns:p14="http://schemas.microsoft.com/office/powerpoint/2010/main" val="3522394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D1658-3A16-39DF-B036-C4B8113EE2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4F1764-B7AE-B597-9937-BD1516B1F1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3B637F9-E006-CA95-A6B1-BFD5C6003D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7B8DB7-4CCA-B6D6-CAD0-599711FE6DD1}"/>
              </a:ext>
            </a:extLst>
          </p:cNvPr>
          <p:cNvSpPr>
            <a:spLocks noGrp="1"/>
          </p:cNvSpPr>
          <p:nvPr>
            <p:ph type="dt" sz="half" idx="10"/>
          </p:nvPr>
        </p:nvSpPr>
        <p:spPr/>
        <p:txBody>
          <a:bodyPr/>
          <a:lstStyle/>
          <a:p>
            <a:fld id="{A3BD1950-4A1F-4CB4-8856-46EBDE57C081}" type="datetimeFigureOut">
              <a:rPr lang="en-US" smtClean="0"/>
              <a:t>3/3/2023</a:t>
            </a:fld>
            <a:endParaRPr lang="en-US"/>
          </a:p>
        </p:txBody>
      </p:sp>
      <p:sp>
        <p:nvSpPr>
          <p:cNvPr id="6" name="Footer Placeholder 5">
            <a:extLst>
              <a:ext uri="{FF2B5EF4-FFF2-40B4-BE49-F238E27FC236}">
                <a16:creationId xmlns:a16="http://schemas.microsoft.com/office/drawing/2014/main" id="{E3887195-A800-8D95-95A4-43B034183E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E6D389-4905-394B-0582-4B8C915D178A}"/>
              </a:ext>
            </a:extLst>
          </p:cNvPr>
          <p:cNvSpPr>
            <a:spLocks noGrp="1"/>
          </p:cNvSpPr>
          <p:nvPr>
            <p:ph type="sldNum" sz="quarter" idx="12"/>
          </p:nvPr>
        </p:nvSpPr>
        <p:spPr/>
        <p:txBody>
          <a:bodyPr/>
          <a:lstStyle/>
          <a:p>
            <a:fld id="{C64EAC8B-BEFB-4B38-9BB2-033FAC71B8CD}" type="slidenum">
              <a:rPr lang="en-US" smtClean="0"/>
              <a:t>‹#›</a:t>
            </a:fld>
            <a:endParaRPr lang="en-US"/>
          </a:p>
        </p:txBody>
      </p:sp>
    </p:spTree>
    <p:extLst>
      <p:ext uri="{BB962C8B-B14F-4D97-AF65-F5344CB8AC3E}">
        <p14:creationId xmlns:p14="http://schemas.microsoft.com/office/powerpoint/2010/main" val="626529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69DCA-F51B-9142-E414-C538CEB8BE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BDF881C-9E37-B582-CCFF-5E50F7D2BE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4601094-8E15-AC6F-DCEA-32EF34B9DB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1B4284-82D5-77B4-B6C6-D00C4C52E13C}"/>
              </a:ext>
            </a:extLst>
          </p:cNvPr>
          <p:cNvSpPr>
            <a:spLocks noGrp="1"/>
          </p:cNvSpPr>
          <p:nvPr>
            <p:ph type="dt" sz="half" idx="10"/>
          </p:nvPr>
        </p:nvSpPr>
        <p:spPr/>
        <p:txBody>
          <a:bodyPr/>
          <a:lstStyle/>
          <a:p>
            <a:fld id="{A3BD1950-4A1F-4CB4-8856-46EBDE57C081}" type="datetimeFigureOut">
              <a:rPr lang="en-US" smtClean="0"/>
              <a:t>3/3/2023</a:t>
            </a:fld>
            <a:endParaRPr lang="en-US"/>
          </a:p>
        </p:txBody>
      </p:sp>
      <p:sp>
        <p:nvSpPr>
          <p:cNvPr id="6" name="Footer Placeholder 5">
            <a:extLst>
              <a:ext uri="{FF2B5EF4-FFF2-40B4-BE49-F238E27FC236}">
                <a16:creationId xmlns:a16="http://schemas.microsoft.com/office/drawing/2014/main" id="{B879BB1F-64DA-831B-FA96-6DEB290F0E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8B1521-FAD2-BCF7-E48B-F81A652EAAD1}"/>
              </a:ext>
            </a:extLst>
          </p:cNvPr>
          <p:cNvSpPr>
            <a:spLocks noGrp="1"/>
          </p:cNvSpPr>
          <p:nvPr>
            <p:ph type="sldNum" sz="quarter" idx="12"/>
          </p:nvPr>
        </p:nvSpPr>
        <p:spPr/>
        <p:txBody>
          <a:bodyPr/>
          <a:lstStyle/>
          <a:p>
            <a:fld id="{C64EAC8B-BEFB-4B38-9BB2-033FAC71B8CD}" type="slidenum">
              <a:rPr lang="en-US" smtClean="0"/>
              <a:t>‹#›</a:t>
            </a:fld>
            <a:endParaRPr lang="en-US"/>
          </a:p>
        </p:txBody>
      </p:sp>
    </p:spTree>
    <p:extLst>
      <p:ext uri="{BB962C8B-B14F-4D97-AF65-F5344CB8AC3E}">
        <p14:creationId xmlns:p14="http://schemas.microsoft.com/office/powerpoint/2010/main" val="2773045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467D0C-C34C-D407-FA21-BABC594897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1A7D86-6356-73C4-5754-0189C8F224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BEF03B-DD65-C739-1853-BB8DF8231F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BD1950-4A1F-4CB4-8856-46EBDE57C081}" type="datetimeFigureOut">
              <a:rPr lang="en-US" smtClean="0"/>
              <a:t>3/3/2023</a:t>
            </a:fld>
            <a:endParaRPr lang="en-US"/>
          </a:p>
        </p:txBody>
      </p:sp>
      <p:sp>
        <p:nvSpPr>
          <p:cNvPr id="5" name="Footer Placeholder 4">
            <a:extLst>
              <a:ext uri="{FF2B5EF4-FFF2-40B4-BE49-F238E27FC236}">
                <a16:creationId xmlns:a16="http://schemas.microsoft.com/office/drawing/2014/main" id="{9D4F3D9F-3AAF-9FE0-AD3F-45DDE1E9C5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048277B-B584-F6D9-AF1C-5B55EFF881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4EAC8B-BEFB-4B38-9BB2-033FAC71B8CD}" type="slidenum">
              <a:rPr lang="en-US" smtClean="0"/>
              <a:t>‹#›</a:t>
            </a:fld>
            <a:endParaRPr lang="en-US"/>
          </a:p>
        </p:txBody>
      </p:sp>
    </p:spTree>
    <p:extLst>
      <p:ext uri="{BB962C8B-B14F-4D97-AF65-F5344CB8AC3E}">
        <p14:creationId xmlns:p14="http://schemas.microsoft.com/office/powerpoint/2010/main" val="33075102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11.emf"/><Relationship Id="rId4" Type="http://schemas.openxmlformats.org/officeDocument/2006/relationships/image" Target="../media/image7.emf"/></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nber.org/papers/w26948" TargetMode="External"/><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8.emf"/><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9.emf"/><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piece of paper with a pencil laying on top">
            <a:extLst>
              <a:ext uri="{FF2B5EF4-FFF2-40B4-BE49-F238E27FC236}">
                <a16:creationId xmlns:a16="http://schemas.microsoft.com/office/drawing/2014/main" id="{76E066C6-C575-FC37-9A5A-777D3D1F8FB3}"/>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975"/>
            <a:ext cx="12191980" cy="6858000"/>
          </a:xfrm>
          <a:prstGeom prst="rect">
            <a:avLst/>
          </a:prstGeom>
        </p:spPr>
      </p:pic>
      <p:sp>
        <p:nvSpPr>
          <p:cNvPr id="6" name="Rectangle 5">
            <a:extLst>
              <a:ext uri="{FF2B5EF4-FFF2-40B4-BE49-F238E27FC236}">
                <a16:creationId xmlns:a16="http://schemas.microsoft.com/office/drawing/2014/main" id="{EC0D6789-6A37-0043-937E-6C3320ED0C53}"/>
              </a:ext>
            </a:extLst>
          </p:cNvPr>
          <p:cNvSpPr/>
          <p:nvPr/>
        </p:nvSpPr>
        <p:spPr>
          <a:xfrm>
            <a:off x="7746997" y="1571625"/>
            <a:ext cx="4038600" cy="448204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B1E0ABEC-554C-720A-2772-F0324C8E93CA}"/>
              </a:ext>
            </a:extLst>
          </p:cNvPr>
          <p:cNvSpPr txBox="1"/>
          <p:nvPr/>
        </p:nvSpPr>
        <p:spPr>
          <a:xfrm>
            <a:off x="7844363" y="2175933"/>
            <a:ext cx="3852333" cy="3754874"/>
          </a:xfrm>
          <a:prstGeom prst="rect">
            <a:avLst/>
          </a:prstGeom>
          <a:noFill/>
        </p:spPr>
        <p:txBody>
          <a:bodyPr wrap="square" rtlCol="0">
            <a:spAutoFit/>
          </a:bodyPr>
          <a:lstStyle/>
          <a:p>
            <a:r>
              <a:rPr lang="en-US" sz="4000" dirty="0">
                <a:solidFill>
                  <a:schemeClr val="bg1"/>
                </a:solidFill>
              </a:rPr>
              <a:t>Tyrrell County</a:t>
            </a:r>
          </a:p>
          <a:p>
            <a:r>
              <a:rPr lang="en-US" sz="3000" dirty="0">
                <a:solidFill>
                  <a:schemeClr val="bg1"/>
                </a:solidFill>
              </a:rPr>
              <a:t>2021 Digital </a:t>
            </a:r>
          </a:p>
          <a:p>
            <a:r>
              <a:rPr lang="en-US" sz="3000" dirty="0">
                <a:solidFill>
                  <a:schemeClr val="bg1"/>
                </a:solidFill>
              </a:rPr>
              <a:t>Inclusion Profile</a:t>
            </a:r>
          </a:p>
          <a:p>
            <a:endParaRPr lang="en-US" sz="3000" dirty="0">
              <a:solidFill>
                <a:schemeClr val="bg1"/>
              </a:solidFill>
            </a:endParaRPr>
          </a:p>
          <a:p>
            <a:endParaRPr lang="en-US" sz="2000" dirty="0">
              <a:solidFill>
                <a:schemeClr val="bg1"/>
              </a:solidFill>
            </a:endParaRPr>
          </a:p>
          <a:p>
            <a:endParaRPr lang="en-US" sz="2000" dirty="0">
              <a:solidFill>
                <a:schemeClr val="bg1"/>
              </a:solidFill>
            </a:endParaRPr>
          </a:p>
          <a:p>
            <a:endParaRPr lang="en-US" sz="2000" dirty="0">
              <a:solidFill>
                <a:schemeClr val="bg1"/>
              </a:solidFill>
            </a:endParaRPr>
          </a:p>
          <a:p>
            <a:r>
              <a:rPr lang="en-US" sz="1600" dirty="0">
                <a:solidFill>
                  <a:schemeClr val="bg1"/>
                </a:solidFill>
              </a:rPr>
              <a:t>Prepared by:</a:t>
            </a:r>
            <a:br>
              <a:rPr lang="en-US" sz="1600" dirty="0">
                <a:solidFill>
                  <a:schemeClr val="bg1"/>
                </a:solidFill>
              </a:rPr>
            </a:br>
            <a:r>
              <a:rPr lang="en-US" sz="1600" dirty="0">
                <a:solidFill>
                  <a:schemeClr val="bg1"/>
                </a:solidFill>
              </a:rPr>
              <a:t>Roberto Gallardo, Ph.D.</a:t>
            </a:r>
          </a:p>
          <a:p>
            <a:r>
              <a:rPr lang="en-US" sz="1600" dirty="0">
                <a:solidFill>
                  <a:schemeClr val="bg1"/>
                </a:solidFill>
              </a:rPr>
              <a:t>February 2023</a:t>
            </a:r>
          </a:p>
        </p:txBody>
      </p:sp>
      <p:cxnSp>
        <p:nvCxnSpPr>
          <p:cNvPr id="2" name="Straight Connector 1">
            <a:extLst>
              <a:ext uri="{FF2B5EF4-FFF2-40B4-BE49-F238E27FC236}">
                <a16:creationId xmlns:a16="http://schemas.microsoft.com/office/drawing/2014/main" id="{CBBA2F7B-391D-2786-6ADC-926B8045D203}"/>
              </a:ext>
            </a:extLst>
          </p:cNvPr>
          <p:cNvCxnSpPr>
            <a:cxnSpLocks/>
          </p:cNvCxnSpPr>
          <p:nvPr/>
        </p:nvCxnSpPr>
        <p:spPr>
          <a:xfrm>
            <a:off x="8031695" y="4837514"/>
            <a:ext cx="3399363" cy="0"/>
          </a:xfrm>
          <a:prstGeom prst="line">
            <a:avLst/>
          </a:prstGeom>
          <a:ln w="190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846901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400" y="30692"/>
            <a:ext cx="11811000" cy="998008"/>
          </a:xfrm>
        </p:spPr>
        <p:txBody>
          <a:bodyPr>
            <a:normAutofit/>
          </a:bodyPr>
          <a:lstStyle/>
          <a:p>
            <a:pPr algn="ctr"/>
            <a:r>
              <a:rPr lang="en-US" sz="3400" dirty="0"/>
              <a:t>No Home Internet Access by Household Income Groups</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10</a:t>
            </a:fld>
            <a:endParaRPr lang="en-US"/>
          </a:p>
        </p:txBody>
      </p:sp>
      <p:sp>
        <p:nvSpPr>
          <p:cNvPr id="5" name="TextBox 4">
            <a:extLst>
              <a:ext uri="{FF2B5EF4-FFF2-40B4-BE49-F238E27FC236}">
                <a16:creationId xmlns:a16="http://schemas.microsoft.com/office/drawing/2014/main" id="{7A798DFE-EADE-FCC4-971B-BAD5D52439CE}"/>
              </a:ext>
            </a:extLst>
          </p:cNvPr>
          <p:cNvSpPr txBox="1"/>
          <p:nvPr/>
        </p:nvSpPr>
        <p:spPr>
          <a:xfrm>
            <a:off x="4824657" y="6497637"/>
            <a:ext cx="2542684" cy="276999"/>
          </a:xfrm>
          <a:prstGeom prst="rect">
            <a:avLst/>
          </a:prstGeom>
          <a:noFill/>
        </p:spPr>
        <p:txBody>
          <a:bodyPr wrap="none" rtlCol="0">
            <a:spAutoFit/>
          </a:bodyPr>
          <a:lstStyle/>
          <a:p>
            <a:r>
              <a:rPr lang="en-US" sz="1200" dirty="0"/>
              <a:t>Source: 2017-2021 Census 5-Year ACS</a:t>
            </a:r>
          </a:p>
        </p:txBody>
      </p:sp>
      <p:pic>
        <p:nvPicPr>
          <p:cNvPr id="6" name="Picture 5">
            <a:extLst>
              <a:ext uri="{FF2B5EF4-FFF2-40B4-BE49-F238E27FC236}">
                <a16:creationId xmlns:a16="http://schemas.microsoft.com/office/drawing/2014/main" id="{57CC9E41-0B84-8413-D2EC-CCBADDC16F9D}"/>
              </a:ext>
            </a:extLst>
          </p:cNvPr>
          <p:cNvPicPr preferRelativeResize="0"/>
          <p:nvPr/>
        </p:nvPicPr>
        <p:blipFill>
          <a:blip r:embed="rId2"/>
          <a:stretch>
            <a:fillRect/>
          </a:stretch>
        </p:blipFill>
        <p:spPr>
          <a:xfrm>
            <a:off x="1711189" y="1028700"/>
            <a:ext cx="8769622" cy="5372099"/>
          </a:xfrm>
          <a:prstGeom prst="rect">
            <a:avLst/>
          </a:prstGeom>
        </p:spPr>
      </p:pic>
    </p:spTree>
    <p:extLst>
      <p:ext uri="{BB962C8B-B14F-4D97-AF65-F5344CB8AC3E}">
        <p14:creationId xmlns:p14="http://schemas.microsoft.com/office/powerpoint/2010/main" val="2421681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F4A9CFA-CB0E-F695-E87C-EC247F47FA4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32" imgH="530" progId="TCLayout.ActiveDocument.1">
                  <p:embed/>
                </p:oleObj>
              </mc:Choice>
              <mc:Fallback>
                <p:oleObj name="think-cell Slide" r:id="rId3" imgW="532" imgH="530" progId="TCLayout.ActiveDocument.1">
                  <p:embed/>
                  <p:pic>
                    <p:nvPicPr>
                      <p:cNvPr id="3" name="Object 2" hidden="1">
                        <a:extLst>
                          <a:ext uri="{FF2B5EF4-FFF2-40B4-BE49-F238E27FC236}">
                            <a16:creationId xmlns:a16="http://schemas.microsoft.com/office/drawing/2014/main" id="{CF4A9CFA-CB0E-F695-E87C-EC247F47FA4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400" y="30692"/>
            <a:ext cx="11811000" cy="998008"/>
          </a:xfrm>
        </p:spPr>
        <p:txBody>
          <a:bodyPr vert="horz">
            <a:normAutofit/>
          </a:bodyPr>
          <a:lstStyle/>
          <a:p>
            <a:pPr algn="ctr"/>
            <a:r>
              <a:rPr lang="en-US" sz="3400" dirty="0"/>
              <a:t>Share of Households by Digital Distress Metrics</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11</a:t>
            </a:fld>
            <a:endParaRPr lang="en-US"/>
          </a:p>
        </p:txBody>
      </p:sp>
      <p:sp>
        <p:nvSpPr>
          <p:cNvPr id="7" name="TextBox 6">
            <a:extLst>
              <a:ext uri="{FF2B5EF4-FFF2-40B4-BE49-F238E27FC236}">
                <a16:creationId xmlns:a16="http://schemas.microsoft.com/office/drawing/2014/main" id="{C133F09C-343C-FA8C-6D94-922636936983}"/>
              </a:ext>
            </a:extLst>
          </p:cNvPr>
          <p:cNvSpPr txBox="1"/>
          <p:nvPr/>
        </p:nvSpPr>
        <p:spPr>
          <a:xfrm>
            <a:off x="891626" y="6400800"/>
            <a:ext cx="10408747" cy="461665"/>
          </a:xfrm>
          <a:prstGeom prst="rect">
            <a:avLst/>
          </a:prstGeom>
          <a:noFill/>
        </p:spPr>
        <p:txBody>
          <a:bodyPr wrap="none" rtlCol="0">
            <a:spAutoFit/>
          </a:bodyPr>
          <a:lstStyle/>
          <a:p>
            <a:pPr algn="ctr"/>
            <a:r>
              <a:rPr lang="en-US" sz="1200" dirty="0"/>
              <a:t>Source: 2017-2021 Census 5-Year ACS; Purdue Center for Regional Development</a:t>
            </a:r>
            <a:br>
              <a:rPr lang="en-US" sz="1200" dirty="0"/>
            </a:br>
            <a:r>
              <a:rPr lang="en-US" sz="1200" dirty="0"/>
              <a:t>Digital distress refers to a situation where homes rely on mobile devices only or have no computing devices as well as no internet access or rely on cellular data only.</a:t>
            </a:r>
          </a:p>
        </p:txBody>
      </p:sp>
      <p:pic>
        <p:nvPicPr>
          <p:cNvPr id="5" name="Picture 4">
            <a:extLst>
              <a:ext uri="{FF2B5EF4-FFF2-40B4-BE49-F238E27FC236}">
                <a16:creationId xmlns:a16="http://schemas.microsoft.com/office/drawing/2014/main" id="{FA03E8E4-44FE-7A44-2089-BE28BCF1A806}"/>
              </a:ext>
            </a:extLst>
          </p:cNvPr>
          <p:cNvPicPr preferRelativeResize="0"/>
          <p:nvPr/>
        </p:nvPicPr>
        <p:blipFill>
          <a:blip r:embed="rId5"/>
          <a:stretch>
            <a:fillRect/>
          </a:stretch>
        </p:blipFill>
        <p:spPr>
          <a:xfrm>
            <a:off x="1704975" y="1027818"/>
            <a:ext cx="8781613" cy="5372981"/>
          </a:xfrm>
          <a:prstGeom prst="rect">
            <a:avLst/>
          </a:prstGeom>
        </p:spPr>
      </p:pic>
    </p:spTree>
    <p:extLst>
      <p:ext uri="{BB962C8B-B14F-4D97-AF65-F5344CB8AC3E}">
        <p14:creationId xmlns:p14="http://schemas.microsoft.com/office/powerpoint/2010/main" val="3112962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400" y="30692"/>
            <a:ext cx="11811000" cy="998008"/>
          </a:xfrm>
        </p:spPr>
        <p:txBody>
          <a:bodyPr>
            <a:noAutofit/>
          </a:bodyPr>
          <a:lstStyle/>
          <a:p>
            <a:pPr algn="ctr"/>
            <a:r>
              <a:rPr lang="en-US" sz="3400" dirty="0"/>
              <a:t>Number of 100/20 Mbps Providers</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12</a:t>
            </a:fld>
            <a:endParaRPr lang="en-US"/>
          </a:p>
        </p:txBody>
      </p:sp>
      <p:sp>
        <p:nvSpPr>
          <p:cNvPr id="3" name="TextBox 2">
            <a:extLst>
              <a:ext uri="{FF2B5EF4-FFF2-40B4-BE49-F238E27FC236}">
                <a16:creationId xmlns:a16="http://schemas.microsoft.com/office/drawing/2014/main" id="{AF651823-818E-912D-E331-CDEB914505A8}"/>
              </a:ext>
            </a:extLst>
          </p:cNvPr>
          <p:cNvSpPr txBox="1"/>
          <p:nvPr/>
        </p:nvSpPr>
        <p:spPr>
          <a:xfrm>
            <a:off x="3707545" y="6444476"/>
            <a:ext cx="4700710" cy="276999"/>
          </a:xfrm>
          <a:prstGeom prst="rect">
            <a:avLst/>
          </a:prstGeom>
          <a:noFill/>
        </p:spPr>
        <p:txBody>
          <a:bodyPr wrap="none" rtlCol="0">
            <a:spAutoFit/>
          </a:bodyPr>
          <a:lstStyle/>
          <a:p>
            <a:r>
              <a:rPr lang="en-US" sz="1200" dirty="0"/>
              <a:t>Source: Federal Communications Commission Form 477 December 2021</a:t>
            </a:r>
          </a:p>
        </p:txBody>
      </p:sp>
      <p:pic>
        <p:nvPicPr>
          <p:cNvPr id="6" name="Picture 5" descr="Map&#10;&#10;Description automatically generated">
            <a:extLst>
              <a:ext uri="{FF2B5EF4-FFF2-40B4-BE49-F238E27FC236}">
                <a16:creationId xmlns:a16="http://schemas.microsoft.com/office/drawing/2014/main" id="{9BE5AB5D-64C8-FF17-0A5A-E84E6B3F26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8094" y="1295400"/>
            <a:ext cx="7219612" cy="5105400"/>
          </a:xfrm>
          <a:prstGeom prst="rect">
            <a:avLst/>
          </a:prstGeom>
        </p:spPr>
      </p:pic>
    </p:spTree>
    <p:extLst>
      <p:ext uri="{BB962C8B-B14F-4D97-AF65-F5344CB8AC3E}">
        <p14:creationId xmlns:p14="http://schemas.microsoft.com/office/powerpoint/2010/main" val="1418533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400" y="30692"/>
            <a:ext cx="11811000" cy="998008"/>
          </a:xfrm>
        </p:spPr>
        <p:txBody>
          <a:bodyPr>
            <a:noAutofit/>
          </a:bodyPr>
          <a:lstStyle/>
          <a:p>
            <a:pPr algn="ctr"/>
            <a:r>
              <a:rPr lang="en-US" sz="3400" dirty="0"/>
              <a:t>Average Download Speeds (Mbps)</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13</a:t>
            </a:fld>
            <a:endParaRPr lang="en-US"/>
          </a:p>
        </p:txBody>
      </p:sp>
      <p:sp>
        <p:nvSpPr>
          <p:cNvPr id="5" name="TextBox 4">
            <a:extLst>
              <a:ext uri="{FF2B5EF4-FFF2-40B4-BE49-F238E27FC236}">
                <a16:creationId xmlns:a16="http://schemas.microsoft.com/office/drawing/2014/main" id="{49866A15-B76A-3F87-511A-D93ED0BB1636}"/>
              </a:ext>
            </a:extLst>
          </p:cNvPr>
          <p:cNvSpPr txBox="1"/>
          <p:nvPr/>
        </p:nvSpPr>
        <p:spPr>
          <a:xfrm>
            <a:off x="3374197" y="6404946"/>
            <a:ext cx="5443606" cy="276999"/>
          </a:xfrm>
          <a:prstGeom prst="rect">
            <a:avLst/>
          </a:prstGeom>
          <a:noFill/>
        </p:spPr>
        <p:txBody>
          <a:bodyPr wrap="none" rtlCol="0">
            <a:spAutoFit/>
          </a:bodyPr>
          <a:lstStyle/>
          <a:p>
            <a:r>
              <a:rPr lang="en-US" sz="1200" dirty="0">
                <a:latin typeface="Calibri" panose="020F0502020204030204" pitchFamily="34" charset="0"/>
                <a:ea typeface="Calibri" panose="020F0502020204030204" pitchFamily="34" charset="0"/>
                <a:cs typeface="Calibri" panose="020F0502020204030204" pitchFamily="34" charset="0"/>
              </a:rPr>
              <a:t>Source: Q1-Q4 2021 </a:t>
            </a:r>
            <a:r>
              <a:rPr lang="en-US" sz="1200" dirty="0">
                <a:effectLst/>
                <a:latin typeface="Calibri" panose="020F0502020204030204" pitchFamily="34" charset="0"/>
                <a:ea typeface="Calibri" panose="020F0502020204030204" pitchFamily="34" charset="0"/>
                <a:cs typeface="Calibri" panose="020F0502020204030204" pitchFamily="34" charset="0"/>
              </a:rPr>
              <a:t>Speedtest® by Ookla® Global Fixed Network Performance Maps</a:t>
            </a:r>
            <a:endParaRPr lang="en-US" sz="1200" dirty="0">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descr="Map&#10;&#10;Description automatically generated">
            <a:extLst>
              <a:ext uri="{FF2B5EF4-FFF2-40B4-BE49-F238E27FC236}">
                <a16:creationId xmlns:a16="http://schemas.microsoft.com/office/drawing/2014/main" id="{4724E328-2FAD-177E-046D-D3A54EC5A4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8093" y="1299546"/>
            <a:ext cx="7219613" cy="5105400"/>
          </a:xfrm>
          <a:prstGeom prst="rect">
            <a:avLst/>
          </a:prstGeom>
        </p:spPr>
      </p:pic>
    </p:spTree>
    <p:extLst>
      <p:ext uri="{BB962C8B-B14F-4D97-AF65-F5344CB8AC3E}">
        <p14:creationId xmlns:p14="http://schemas.microsoft.com/office/powerpoint/2010/main" val="1532666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400" y="30692"/>
            <a:ext cx="11811000" cy="998008"/>
          </a:xfrm>
        </p:spPr>
        <p:txBody>
          <a:bodyPr>
            <a:noAutofit/>
          </a:bodyPr>
          <a:lstStyle/>
          <a:p>
            <a:pPr algn="ctr"/>
            <a:r>
              <a:rPr lang="en-US" sz="3400" dirty="0"/>
              <a:t>Average Upload Speeds (Mbps)</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14</a:t>
            </a:fld>
            <a:endParaRPr lang="en-US"/>
          </a:p>
        </p:txBody>
      </p:sp>
      <p:sp>
        <p:nvSpPr>
          <p:cNvPr id="5" name="TextBox 4">
            <a:extLst>
              <a:ext uri="{FF2B5EF4-FFF2-40B4-BE49-F238E27FC236}">
                <a16:creationId xmlns:a16="http://schemas.microsoft.com/office/drawing/2014/main" id="{49866A15-B76A-3F87-511A-D93ED0BB1636}"/>
              </a:ext>
            </a:extLst>
          </p:cNvPr>
          <p:cNvSpPr txBox="1"/>
          <p:nvPr/>
        </p:nvSpPr>
        <p:spPr>
          <a:xfrm>
            <a:off x="3374197" y="6404946"/>
            <a:ext cx="5443606" cy="276999"/>
          </a:xfrm>
          <a:prstGeom prst="rect">
            <a:avLst/>
          </a:prstGeom>
          <a:noFill/>
        </p:spPr>
        <p:txBody>
          <a:bodyPr wrap="none" rtlCol="0">
            <a:spAutoFit/>
          </a:bodyPr>
          <a:lstStyle/>
          <a:p>
            <a:r>
              <a:rPr lang="en-US" sz="1200" dirty="0">
                <a:latin typeface="Calibri" panose="020F0502020204030204" pitchFamily="34" charset="0"/>
                <a:ea typeface="Calibri" panose="020F0502020204030204" pitchFamily="34" charset="0"/>
                <a:cs typeface="Calibri" panose="020F0502020204030204" pitchFamily="34" charset="0"/>
              </a:rPr>
              <a:t>Source: Q1-Q4 2021 </a:t>
            </a:r>
            <a:r>
              <a:rPr lang="en-US" sz="1200" dirty="0">
                <a:effectLst/>
                <a:latin typeface="Calibri" panose="020F0502020204030204" pitchFamily="34" charset="0"/>
                <a:ea typeface="Calibri" panose="020F0502020204030204" pitchFamily="34" charset="0"/>
                <a:cs typeface="Calibri" panose="020F0502020204030204" pitchFamily="34" charset="0"/>
              </a:rPr>
              <a:t>Speedtest® by Ookla® Global Fixed Network Performance Maps</a:t>
            </a:r>
            <a:endParaRPr lang="en-US" sz="1200" dirty="0">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descr="Map&#10;&#10;Description automatically generated">
            <a:extLst>
              <a:ext uri="{FF2B5EF4-FFF2-40B4-BE49-F238E27FC236}">
                <a16:creationId xmlns:a16="http://schemas.microsoft.com/office/drawing/2014/main" id="{632F5CC7-8317-B524-9681-5ECF70E6D9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8094" y="1299547"/>
            <a:ext cx="7219611" cy="5105399"/>
          </a:xfrm>
          <a:prstGeom prst="rect">
            <a:avLst/>
          </a:prstGeom>
        </p:spPr>
      </p:pic>
    </p:spTree>
    <p:extLst>
      <p:ext uri="{BB962C8B-B14F-4D97-AF65-F5344CB8AC3E}">
        <p14:creationId xmlns:p14="http://schemas.microsoft.com/office/powerpoint/2010/main" val="2080110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400" y="30692"/>
            <a:ext cx="11811000" cy="998008"/>
          </a:xfrm>
        </p:spPr>
        <p:txBody>
          <a:bodyPr>
            <a:noAutofit/>
          </a:bodyPr>
          <a:lstStyle/>
          <a:p>
            <a:r>
              <a:rPr lang="en-US" sz="3400" dirty="0"/>
              <a:t>Percent Population with 100/20 Mbps</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15</a:t>
            </a:fld>
            <a:endParaRPr lang="en-US"/>
          </a:p>
        </p:txBody>
      </p:sp>
      <p:sp>
        <p:nvSpPr>
          <p:cNvPr id="3" name="TextBox 2">
            <a:extLst>
              <a:ext uri="{FF2B5EF4-FFF2-40B4-BE49-F238E27FC236}">
                <a16:creationId xmlns:a16="http://schemas.microsoft.com/office/drawing/2014/main" id="{AF651823-818E-912D-E331-CDEB914505A8}"/>
              </a:ext>
            </a:extLst>
          </p:cNvPr>
          <p:cNvSpPr txBox="1"/>
          <p:nvPr/>
        </p:nvSpPr>
        <p:spPr>
          <a:xfrm>
            <a:off x="152400" y="6217850"/>
            <a:ext cx="5443606" cy="276999"/>
          </a:xfrm>
          <a:prstGeom prst="rect">
            <a:avLst/>
          </a:prstGeom>
          <a:noFill/>
        </p:spPr>
        <p:txBody>
          <a:bodyPr wrap="none" rtlCol="0">
            <a:spAutoFit/>
          </a:bodyPr>
          <a:lstStyle/>
          <a:p>
            <a:r>
              <a:rPr lang="en-US" sz="1200" dirty="0">
                <a:latin typeface="Calibri" panose="020F0502020204030204" pitchFamily="34" charset="0"/>
                <a:ea typeface="Calibri" panose="020F0502020204030204" pitchFamily="34" charset="0"/>
                <a:cs typeface="Calibri" panose="020F0502020204030204" pitchFamily="34" charset="0"/>
              </a:rPr>
              <a:t>Source: Q1-Q4 2021 </a:t>
            </a:r>
            <a:r>
              <a:rPr lang="en-US" sz="1200" dirty="0">
                <a:effectLst/>
                <a:latin typeface="Calibri" panose="020F0502020204030204" pitchFamily="34" charset="0"/>
                <a:ea typeface="Calibri" panose="020F0502020204030204" pitchFamily="34" charset="0"/>
                <a:cs typeface="Calibri" panose="020F0502020204030204" pitchFamily="34" charset="0"/>
              </a:rPr>
              <a:t>Speedtest® by Ookla® Global Fixed Network Performance Maps</a:t>
            </a:r>
            <a:endParaRPr lang="en-US" sz="1200" dirty="0">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2759CE30-DC13-9BDA-C386-454F3022418E}"/>
              </a:ext>
            </a:extLst>
          </p:cNvPr>
          <p:cNvPicPr preferRelativeResize="0"/>
          <p:nvPr/>
        </p:nvPicPr>
        <p:blipFill>
          <a:blip r:embed="rId2"/>
          <a:stretch>
            <a:fillRect/>
          </a:stretch>
        </p:blipFill>
        <p:spPr>
          <a:xfrm>
            <a:off x="149225" y="1763713"/>
            <a:ext cx="5337175" cy="3829050"/>
          </a:xfrm>
          <a:prstGeom prst="rect">
            <a:avLst/>
          </a:prstGeom>
        </p:spPr>
      </p:pic>
      <p:pic>
        <p:nvPicPr>
          <p:cNvPr id="7" name="Picture 6" descr="Map&#10;&#10;Description automatically generated">
            <a:extLst>
              <a:ext uri="{FF2B5EF4-FFF2-40B4-BE49-F238E27FC236}">
                <a16:creationId xmlns:a16="http://schemas.microsoft.com/office/drawing/2014/main" id="{57B3FDA2-C7A7-847B-AD3B-D9BE23602A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6900" y="1428783"/>
            <a:ext cx="6361967" cy="4498910"/>
          </a:xfrm>
          <a:prstGeom prst="rect">
            <a:avLst/>
          </a:prstGeom>
        </p:spPr>
      </p:pic>
    </p:spTree>
    <p:extLst>
      <p:ext uri="{BB962C8B-B14F-4D97-AF65-F5344CB8AC3E}">
        <p14:creationId xmlns:p14="http://schemas.microsoft.com/office/powerpoint/2010/main" val="3256182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400" y="30692"/>
            <a:ext cx="11811000" cy="998008"/>
          </a:xfrm>
        </p:spPr>
        <p:txBody>
          <a:bodyPr>
            <a:noAutofit/>
          </a:bodyPr>
          <a:lstStyle/>
          <a:p>
            <a:r>
              <a:rPr lang="en-US" sz="3400" dirty="0"/>
              <a:t>Percent Population with 100/100 Mbps</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16</a:t>
            </a:fld>
            <a:endParaRPr lang="en-US"/>
          </a:p>
        </p:txBody>
      </p:sp>
      <p:sp>
        <p:nvSpPr>
          <p:cNvPr id="3" name="TextBox 2">
            <a:extLst>
              <a:ext uri="{FF2B5EF4-FFF2-40B4-BE49-F238E27FC236}">
                <a16:creationId xmlns:a16="http://schemas.microsoft.com/office/drawing/2014/main" id="{AF651823-818E-912D-E331-CDEB914505A8}"/>
              </a:ext>
            </a:extLst>
          </p:cNvPr>
          <p:cNvSpPr txBox="1"/>
          <p:nvPr/>
        </p:nvSpPr>
        <p:spPr>
          <a:xfrm>
            <a:off x="152400" y="6217850"/>
            <a:ext cx="5443606" cy="276999"/>
          </a:xfrm>
          <a:prstGeom prst="rect">
            <a:avLst/>
          </a:prstGeom>
          <a:noFill/>
        </p:spPr>
        <p:txBody>
          <a:bodyPr wrap="none" rtlCol="0">
            <a:spAutoFit/>
          </a:bodyPr>
          <a:lstStyle/>
          <a:p>
            <a:r>
              <a:rPr lang="en-US" sz="1200" dirty="0">
                <a:latin typeface="Calibri" panose="020F0502020204030204" pitchFamily="34" charset="0"/>
                <a:ea typeface="Calibri" panose="020F0502020204030204" pitchFamily="34" charset="0"/>
                <a:cs typeface="Calibri" panose="020F0502020204030204" pitchFamily="34" charset="0"/>
              </a:rPr>
              <a:t>Source: Q1-Q4 2021 </a:t>
            </a:r>
            <a:r>
              <a:rPr lang="en-US" sz="1200" dirty="0">
                <a:effectLst/>
                <a:latin typeface="Calibri" panose="020F0502020204030204" pitchFamily="34" charset="0"/>
                <a:ea typeface="Calibri" panose="020F0502020204030204" pitchFamily="34" charset="0"/>
                <a:cs typeface="Calibri" panose="020F0502020204030204" pitchFamily="34" charset="0"/>
              </a:rPr>
              <a:t>Speedtest® by Ookla® Global Fixed Network Performance Maps</a:t>
            </a:r>
            <a:endParaRPr lang="en-US" sz="1200" dirty="0">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71FBDEA6-03BA-1F0F-37CE-C23A081AAC86}"/>
              </a:ext>
            </a:extLst>
          </p:cNvPr>
          <p:cNvPicPr preferRelativeResize="0"/>
          <p:nvPr/>
        </p:nvPicPr>
        <p:blipFill>
          <a:blip r:embed="rId2"/>
          <a:stretch>
            <a:fillRect/>
          </a:stretch>
        </p:blipFill>
        <p:spPr>
          <a:xfrm>
            <a:off x="149225" y="1754188"/>
            <a:ext cx="5372100" cy="3844925"/>
          </a:xfrm>
          <a:prstGeom prst="rect">
            <a:avLst/>
          </a:prstGeom>
        </p:spPr>
      </p:pic>
      <p:pic>
        <p:nvPicPr>
          <p:cNvPr id="7" name="Picture 6" descr="Map&#10;&#10;Description automatically generated">
            <a:extLst>
              <a:ext uri="{FF2B5EF4-FFF2-40B4-BE49-F238E27FC236}">
                <a16:creationId xmlns:a16="http://schemas.microsoft.com/office/drawing/2014/main" id="{1C149D04-79F4-1EC1-67AF-C5BEB576C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6900" y="1407372"/>
            <a:ext cx="6362700" cy="4499429"/>
          </a:xfrm>
          <a:prstGeom prst="rect">
            <a:avLst/>
          </a:prstGeom>
        </p:spPr>
      </p:pic>
    </p:spTree>
    <p:extLst>
      <p:ext uri="{BB962C8B-B14F-4D97-AF65-F5344CB8AC3E}">
        <p14:creationId xmlns:p14="http://schemas.microsoft.com/office/powerpoint/2010/main" val="4057156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400" y="30692"/>
            <a:ext cx="7153750" cy="998008"/>
          </a:xfrm>
        </p:spPr>
        <p:txBody>
          <a:bodyPr>
            <a:noAutofit/>
          </a:bodyPr>
          <a:lstStyle/>
          <a:p>
            <a:r>
              <a:rPr lang="en-US" sz="3400" dirty="0"/>
              <a:t>Percent Rural* Population</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17</a:t>
            </a:fld>
            <a:endParaRPr lang="en-US"/>
          </a:p>
        </p:txBody>
      </p:sp>
      <p:sp>
        <p:nvSpPr>
          <p:cNvPr id="5" name="TextBox 4">
            <a:extLst>
              <a:ext uri="{FF2B5EF4-FFF2-40B4-BE49-F238E27FC236}">
                <a16:creationId xmlns:a16="http://schemas.microsoft.com/office/drawing/2014/main" id="{D5983BAC-F0A8-67AD-9ADA-1132EF8FA697}"/>
              </a:ext>
            </a:extLst>
          </p:cNvPr>
          <p:cNvSpPr txBox="1"/>
          <p:nvPr/>
        </p:nvSpPr>
        <p:spPr>
          <a:xfrm>
            <a:off x="152400" y="6125517"/>
            <a:ext cx="4186787" cy="461665"/>
          </a:xfrm>
          <a:prstGeom prst="rect">
            <a:avLst/>
          </a:prstGeom>
          <a:noFill/>
        </p:spPr>
        <p:txBody>
          <a:bodyPr wrap="none" rtlCol="0">
            <a:spAutoFit/>
          </a:bodyPr>
          <a:lstStyle/>
          <a:p>
            <a:r>
              <a:rPr lang="en-US" sz="1200" dirty="0"/>
              <a:t>Source: 2017-2021 Census 5-Year ACS</a:t>
            </a:r>
          </a:p>
          <a:p>
            <a:r>
              <a:rPr lang="en-US" sz="1200" dirty="0"/>
              <a:t>*Preliminary figures based on 425 housing units per square mile</a:t>
            </a:r>
          </a:p>
        </p:txBody>
      </p:sp>
      <p:pic>
        <p:nvPicPr>
          <p:cNvPr id="3" name="Picture 2">
            <a:extLst>
              <a:ext uri="{FF2B5EF4-FFF2-40B4-BE49-F238E27FC236}">
                <a16:creationId xmlns:a16="http://schemas.microsoft.com/office/drawing/2014/main" id="{DF61AE04-F533-057D-212B-634D612683A6}"/>
              </a:ext>
            </a:extLst>
          </p:cNvPr>
          <p:cNvPicPr preferRelativeResize="0"/>
          <p:nvPr/>
        </p:nvPicPr>
        <p:blipFill>
          <a:blip r:embed="rId2"/>
          <a:stretch>
            <a:fillRect/>
          </a:stretch>
        </p:blipFill>
        <p:spPr>
          <a:xfrm>
            <a:off x="152400" y="1753993"/>
            <a:ext cx="5370513" cy="3844925"/>
          </a:xfrm>
          <a:prstGeom prst="rect">
            <a:avLst/>
          </a:prstGeom>
        </p:spPr>
      </p:pic>
      <p:pic>
        <p:nvPicPr>
          <p:cNvPr id="7" name="Picture 6" descr="Map&#10;&#10;Description automatically generated">
            <a:extLst>
              <a:ext uri="{FF2B5EF4-FFF2-40B4-BE49-F238E27FC236}">
                <a16:creationId xmlns:a16="http://schemas.microsoft.com/office/drawing/2014/main" id="{D3C2210E-E342-1EFF-7C09-D686701A4F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6901" y="1407371"/>
            <a:ext cx="6362700" cy="4499429"/>
          </a:xfrm>
          <a:prstGeom prst="rect">
            <a:avLst/>
          </a:prstGeom>
        </p:spPr>
      </p:pic>
    </p:spTree>
    <p:extLst>
      <p:ext uri="{BB962C8B-B14F-4D97-AF65-F5344CB8AC3E}">
        <p14:creationId xmlns:p14="http://schemas.microsoft.com/office/powerpoint/2010/main" val="3324519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400" y="30692"/>
            <a:ext cx="10925908" cy="998008"/>
          </a:xfrm>
        </p:spPr>
        <p:txBody>
          <a:bodyPr>
            <a:noAutofit/>
          </a:bodyPr>
          <a:lstStyle/>
          <a:p>
            <a:r>
              <a:rPr lang="en-US" sz="3400" dirty="0"/>
              <a:t>Percent Non-Institutionalized Population, Disability</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18</a:t>
            </a:fld>
            <a:endParaRPr lang="en-US"/>
          </a:p>
        </p:txBody>
      </p:sp>
      <p:sp>
        <p:nvSpPr>
          <p:cNvPr id="7" name="TextBox 6">
            <a:extLst>
              <a:ext uri="{FF2B5EF4-FFF2-40B4-BE49-F238E27FC236}">
                <a16:creationId xmlns:a16="http://schemas.microsoft.com/office/drawing/2014/main" id="{51811D46-3545-CBB8-9C35-BAFF095496AA}"/>
              </a:ext>
            </a:extLst>
          </p:cNvPr>
          <p:cNvSpPr txBox="1"/>
          <p:nvPr/>
        </p:nvSpPr>
        <p:spPr>
          <a:xfrm>
            <a:off x="152400" y="6217850"/>
            <a:ext cx="2542684" cy="276999"/>
          </a:xfrm>
          <a:prstGeom prst="rect">
            <a:avLst/>
          </a:prstGeom>
          <a:noFill/>
        </p:spPr>
        <p:txBody>
          <a:bodyPr wrap="none" rtlCol="0">
            <a:spAutoFit/>
          </a:bodyPr>
          <a:lstStyle/>
          <a:p>
            <a:r>
              <a:rPr lang="en-US" sz="1200" dirty="0"/>
              <a:t>Source: 2017-2021 Census 5-Year ACS</a:t>
            </a:r>
          </a:p>
        </p:txBody>
      </p:sp>
      <p:pic>
        <p:nvPicPr>
          <p:cNvPr id="3" name="Picture 2">
            <a:extLst>
              <a:ext uri="{FF2B5EF4-FFF2-40B4-BE49-F238E27FC236}">
                <a16:creationId xmlns:a16="http://schemas.microsoft.com/office/drawing/2014/main" id="{F4EE794A-27F2-AAA8-6E78-E7E96B8473F9}"/>
              </a:ext>
            </a:extLst>
          </p:cNvPr>
          <p:cNvPicPr preferRelativeResize="0"/>
          <p:nvPr/>
        </p:nvPicPr>
        <p:blipFill>
          <a:blip r:embed="rId2"/>
          <a:stretch>
            <a:fillRect/>
          </a:stretch>
        </p:blipFill>
        <p:spPr>
          <a:xfrm>
            <a:off x="149225" y="1743075"/>
            <a:ext cx="5389563" cy="3865563"/>
          </a:xfrm>
          <a:prstGeom prst="rect">
            <a:avLst/>
          </a:prstGeom>
        </p:spPr>
      </p:pic>
      <p:pic>
        <p:nvPicPr>
          <p:cNvPr id="6" name="Picture 5" descr="A picture containing diagram&#10;&#10;Description automatically generated">
            <a:extLst>
              <a:ext uri="{FF2B5EF4-FFF2-40B4-BE49-F238E27FC236}">
                <a16:creationId xmlns:a16="http://schemas.microsoft.com/office/drawing/2014/main" id="{B3E459D2-78C0-6186-3091-BA6E562FF0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6901" y="1416702"/>
            <a:ext cx="6362700" cy="4499429"/>
          </a:xfrm>
          <a:prstGeom prst="rect">
            <a:avLst/>
          </a:prstGeom>
        </p:spPr>
      </p:pic>
    </p:spTree>
    <p:extLst>
      <p:ext uri="{BB962C8B-B14F-4D97-AF65-F5344CB8AC3E}">
        <p14:creationId xmlns:p14="http://schemas.microsoft.com/office/powerpoint/2010/main" val="21248487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400" y="30692"/>
            <a:ext cx="7153750" cy="998008"/>
          </a:xfrm>
        </p:spPr>
        <p:txBody>
          <a:bodyPr>
            <a:noAutofit/>
          </a:bodyPr>
          <a:lstStyle/>
          <a:p>
            <a:r>
              <a:rPr lang="en-US" sz="3400" dirty="0"/>
              <a:t>Percent Population 18 or older, Veterans</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19</a:t>
            </a:fld>
            <a:endParaRPr lang="en-US"/>
          </a:p>
        </p:txBody>
      </p:sp>
      <p:pic>
        <p:nvPicPr>
          <p:cNvPr id="6" name="Picture 5">
            <a:extLst>
              <a:ext uri="{FF2B5EF4-FFF2-40B4-BE49-F238E27FC236}">
                <a16:creationId xmlns:a16="http://schemas.microsoft.com/office/drawing/2014/main" id="{4C913219-1ADF-6163-61A6-9EAEED7C0E96}"/>
              </a:ext>
            </a:extLst>
          </p:cNvPr>
          <p:cNvPicPr preferRelativeResize="0"/>
          <p:nvPr/>
        </p:nvPicPr>
        <p:blipFill>
          <a:blip r:embed="rId2"/>
          <a:stretch>
            <a:fillRect/>
          </a:stretch>
        </p:blipFill>
        <p:spPr>
          <a:xfrm>
            <a:off x="147638" y="1741488"/>
            <a:ext cx="5475287" cy="3870325"/>
          </a:xfrm>
          <a:prstGeom prst="rect">
            <a:avLst/>
          </a:prstGeom>
        </p:spPr>
      </p:pic>
      <p:sp>
        <p:nvSpPr>
          <p:cNvPr id="3" name="TextBox 2">
            <a:extLst>
              <a:ext uri="{FF2B5EF4-FFF2-40B4-BE49-F238E27FC236}">
                <a16:creationId xmlns:a16="http://schemas.microsoft.com/office/drawing/2014/main" id="{A419489F-D215-7A50-55DC-E7D52E931A0B}"/>
              </a:ext>
            </a:extLst>
          </p:cNvPr>
          <p:cNvSpPr txBox="1"/>
          <p:nvPr/>
        </p:nvSpPr>
        <p:spPr>
          <a:xfrm>
            <a:off x="152400" y="6217850"/>
            <a:ext cx="2542684" cy="276999"/>
          </a:xfrm>
          <a:prstGeom prst="rect">
            <a:avLst/>
          </a:prstGeom>
          <a:noFill/>
        </p:spPr>
        <p:txBody>
          <a:bodyPr wrap="none" rtlCol="0">
            <a:spAutoFit/>
          </a:bodyPr>
          <a:lstStyle/>
          <a:p>
            <a:r>
              <a:rPr lang="en-US" sz="1200" dirty="0"/>
              <a:t>Source: 2017-2021 Census 5-Year ACS</a:t>
            </a:r>
          </a:p>
        </p:txBody>
      </p:sp>
      <p:pic>
        <p:nvPicPr>
          <p:cNvPr id="7" name="Picture 6" descr="A picture containing map&#10;&#10;Description automatically generated">
            <a:extLst>
              <a:ext uri="{FF2B5EF4-FFF2-40B4-BE49-F238E27FC236}">
                <a16:creationId xmlns:a16="http://schemas.microsoft.com/office/drawing/2014/main" id="{DD2858A2-B927-EEC4-12F4-9E80624EC7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6900" y="1407366"/>
            <a:ext cx="6362700" cy="4499429"/>
          </a:xfrm>
          <a:prstGeom prst="rect">
            <a:avLst/>
          </a:prstGeom>
        </p:spPr>
      </p:pic>
    </p:spTree>
    <p:extLst>
      <p:ext uri="{BB962C8B-B14F-4D97-AF65-F5344CB8AC3E}">
        <p14:creationId xmlns:p14="http://schemas.microsoft.com/office/powerpoint/2010/main" val="2028175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400" y="136525"/>
            <a:ext cx="11671300" cy="998008"/>
          </a:xfrm>
        </p:spPr>
        <p:txBody>
          <a:bodyPr>
            <a:normAutofit/>
          </a:bodyPr>
          <a:lstStyle/>
          <a:p>
            <a:r>
              <a:rPr lang="en-US" sz="3400" dirty="0"/>
              <a:t>Background &amp; Methodology</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2</a:t>
            </a:fld>
            <a:endParaRPr lang="en-US" dirty="0"/>
          </a:p>
        </p:txBody>
      </p:sp>
      <p:sp>
        <p:nvSpPr>
          <p:cNvPr id="5" name="Content Placeholder 4">
            <a:extLst>
              <a:ext uri="{FF2B5EF4-FFF2-40B4-BE49-F238E27FC236}">
                <a16:creationId xmlns:a16="http://schemas.microsoft.com/office/drawing/2014/main" id="{6AE302AC-8931-4144-BE52-DD1A8BA82462}"/>
              </a:ext>
            </a:extLst>
          </p:cNvPr>
          <p:cNvSpPr>
            <a:spLocks noGrp="1"/>
          </p:cNvSpPr>
          <p:nvPr>
            <p:ph idx="1"/>
          </p:nvPr>
        </p:nvSpPr>
        <p:spPr>
          <a:xfrm>
            <a:off x="215898" y="1028700"/>
            <a:ext cx="5727884" cy="5453392"/>
          </a:xfrm>
        </p:spPr>
        <p:txBody>
          <a:bodyPr>
            <a:normAutofit lnSpcReduction="10000"/>
          </a:bodyPr>
          <a:lstStyle/>
          <a:p>
            <a:pPr marL="0" indent="0">
              <a:buNone/>
            </a:pPr>
            <a:r>
              <a:rPr lang="en-US" sz="1400" dirty="0"/>
              <a:t>The objective of this digital inclusion profile is to provide communities an overall understanding of their digital landscape. While this landscape is not meant to be comprehensive, it does utilize multiple sources including the U.S. Census, Bureau of Economic Analysis, Lightcast (formerly known as Economic Modeling Specialists or EMSI), and the author’s regional development and digital inclusion expertise. 2021 Census tracts as well as county-level data were utilized. Most variables were divided into three equal groups (same number of Census tracts per group) </a:t>
            </a:r>
            <a:r>
              <a:rPr lang="en-US" sz="1400" b="1" dirty="0"/>
              <a:t>based on all tracts in the state</a:t>
            </a:r>
            <a:r>
              <a:rPr lang="en-US" sz="1400" dirty="0"/>
              <a:t>: low (lighter color, moderate, and high (darker </a:t>
            </a:r>
            <a:r>
              <a:rPr lang="en-US" sz="1400"/>
              <a:t>color)).</a:t>
            </a:r>
            <a:endParaRPr lang="en-US" sz="1400" dirty="0"/>
          </a:p>
          <a:p>
            <a:pPr marL="0" indent="0">
              <a:buNone/>
            </a:pPr>
            <a:r>
              <a:rPr lang="en-US" sz="1400" dirty="0"/>
              <a:t>The profile should be interpreted along three main sections. The first section (slides 3-11) provides socioeconomic and specific internet and device information under which digital inclusion is taking place. These are important to keep in mind as research shows that these characteristics impact technology adoption and use.</a:t>
            </a:r>
          </a:p>
          <a:p>
            <a:pPr marL="0" indent="0">
              <a:buNone/>
            </a:pPr>
            <a:r>
              <a:rPr lang="en-US" sz="1400" dirty="0"/>
              <a:t>The second section focuses on broadband availability (slides 12-16) including number of 100/20 megabits per second (Mbps) providers, percent population with 100/20 Mbps and 100/100 Mbps, and average download and upload speeds in Mbps. </a:t>
            </a:r>
          </a:p>
          <a:p>
            <a:pPr marL="0" indent="0">
              <a:buNone/>
            </a:pPr>
            <a:r>
              <a:rPr lang="en-US" sz="1400" dirty="0"/>
              <a:t>The third section (slides 17-30) includes covered population characteristics as specified in the Digital Equity Act. The objective is to identify “hotspots” in the community with an above average share of individuals or homes with these characteristics. </a:t>
            </a:r>
          </a:p>
          <a:p>
            <a:pPr marL="0" indent="0">
              <a:buNone/>
            </a:pPr>
            <a:r>
              <a:rPr lang="en-US" sz="1400" dirty="0"/>
              <a:t>The last section (slides 31-35) include variables that should improve as the community becomes more digitally inclusive over time with a focus on workforce and economic development. However, as efforts are underway, metrics included in section 2 should also improve over time. </a:t>
            </a:r>
          </a:p>
          <a:p>
            <a:pPr marL="0" indent="0">
              <a:buNone/>
            </a:pPr>
            <a:endParaRPr lang="en-US" sz="1400" dirty="0"/>
          </a:p>
        </p:txBody>
      </p:sp>
      <p:sp>
        <p:nvSpPr>
          <p:cNvPr id="9" name="Content Placeholder 4">
            <a:extLst>
              <a:ext uri="{FF2B5EF4-FFF2-40B4-BE49-F238E27FC236}">
                <a16:creationId xmlns:a16="http://schemas.microsoft.com/office/drawing/2014/main" id="{E362A98F-7DCD-C67C-23CE-1BE182A133B4}"/>
              </a:ext>
            </a:extLst>
          </p:cNvPr>
          <p:cNvSpPr txBox="1">
            <a:spLocks/>
          </p:cNvSpPr>
          <p:nvPr/>
        </p:nvSpPr>
        <p:spPr>
          <a:xfrm>
            <a:off x="6096000" y="1028699"/>
            <a:ext cx="5850468" cy="537210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t>Four innovative metrics developed by the author are included to help “summarize” this complex issue.</a:t>
            </a:r>
          </a:p>
          <a:p>
            <a:pPr marL="0" indent="0">
              <a:buNone/>
            </a:pPr>
            <a:r>
              <a:rPr lang="en-US" sz="1400" dirty="0"/>
              <a:t>The first variable is called the Internet Income Ratio or IIR (slide 28). A higher IIR denotes a higher inequality based on internet access and income. The IIR is the share of homes making less than $35k with no internet divided by the share of homes making $75k with no internet. An IIR of 2 means the share of lower income homes with no internet is 2x higher than the wealthier homes.</a:t>
            </a:r>
          </a:p>
          <a:p>
            <a:pPr marL="0" indent="0">
              <a:buFont typeface="Arial" panose="020B0604020202020204" pitchFamily="34" charset="0"/>
              <a:buNone/>
            </a:pPr>
            <a:r>
              <a:rPr lang="en-US" sz="1400" dirty="0"/>
              <a:t>The second is digital distress (slides 11 &amp; 29). Digital distress refers to an area with an above average share of homes with no internet access or relying only on cellular data as well as homes with no computing devices or relying only on mobile devices. The share of homes for the county, region, state, and nation in high digital distress was included as a point of reference. The map should help identify these “hotspots” (darker color). </a:t>
            </a:r>
          </a:p>
          <a:p>
            <a:pPr marL="0" indent="0">
              <a:buFont typeface="Arial" panose="020B0604020202020204" pitchFamily="34" charset="0"/>
              <a:buNone/>
            </a:pPr>
            <a:r>
              <a:rPr lang="en-US" sz="1400" dirty="0"/>
              <a:t>The third innovative metric is the digital divide index or DDI (slide 30). The DDI consists of three scores: infrastructure/adoption, socioeconomic, and the overall digital divide index. For simplicity purposes, only the overall DDI was included in this profile. The higher the score, the larger the divide. The share of homes in tracts with the highest digital divide index score was included as well as a map identifying digital divide index “hotspots” (darker color).</a:t>
            </a:r>
          </a:p>
          <a:p>
            <a:pPr marL="0" indent="0">
              <a:buFont typeface="Arial" panose="020B0604020202020204" pitchFamily="34" charset="0"/>
              <a:buNone/>
            </a:pPr>
            <a:r>
              <a:rPr lang="en-US" sz="1400" dirty="0"/>
              <a:t>The fourth metric refers to the remote work potential (slide 33). This metric is still being researched to tease out its specific implications, but the idea is simple; the more digital inclusive a community, the lower the difference between remote work friendly occupations in the community and the share of those working from home.  </a:t>
            </a:r>
          </a:p>
          <a:p>
            <a:pPr marL="0" indent="0">
              <a:buFont typeface="Arial" panose="020B0604020202020204" pitchFamily="34" charset="0"/>
              <a:buNone/>
            </a:pPr>
            <a:r>
              <a:rPr lang="en-US" sz="1400" dirty="0"/>
              <a:t>Once these digital inequalities are addressed, the idea is that the community’s overall quality of place, economic, and workforce development situation will improve. </a:t>
            </a:r>
          </a:p>
        </p:txBody>
      </p:sp>
    </p:spTree>
    <p:extLst>
      <p:ext uri="{BB962C8B-B14F-4D97-AF65-F5344CB8AC3E}">
        <p14:creationId xmlns:p14="http://schemas.microsoft.com/office/powerpoint/2010/main" val="15154236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399" y="30692"/>
            <a:ext cx="10433539" cy="998008"/>
          </a:xfrm>
        </p:spPr>
        <p:txBody>
          <a:bodyPr>
            <a:noAutofit/>
          </a:bodyPr>
          <a:lstStyle/>
          <a:p>
            <a:r>
              <a:rPr lang="en-US" sz="3400" dirty="0"/>
              <a:t>Percent Population Minorities (all but White, non-Hispanic)</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20</a:t>
            </a:fld>
            <a:endParaRPr lang="en-US"/>
          </a:p>
        </p:txBody>
      </p:sp>
      <p:pic>
        <p:nvPicPr>
          <p:cNvPr id="6" name="Picture 5">
            <a:extLst>
              <a:ext uri="{FF2B5EF4-FFF2-40B4-BE49-F238E27FC236}">
                <a16:creationId xmlns:a16="http://schemas.microsoft.com/office/drawing/2014/main" id="{8A06B5B2-EA70-D85A-6B62-1D3837DB8E94}"/>
              </a:ext>
            </a:extLst>
          </p:cNvPr>
          <p:cNvPicPr preferRelativeResize="0"/>
          <p:nvPr/>
        </p:nvPicPr>
        <p:blipFill>
          <a:blip r:embed="rId2"/>
          <a:stretch>
            <a:fillRect/>
          </a:stretch>
        </p:blipFill>
        <p:spPr>
          <a:xfrm>
            <a:off x="148374" y="1747984"/>
            <a:ext cx="5345536" cy="3833666"/>
          </a:xfrm>
          <a:prstGeom prst="rect">
            <a:avLst/>
          </a:prstGeom>
        </p:spPr>
      </p:pic>
      <p:sp>
        <p:nvSpPr>
          <p:cNvPr id="3" name="TextBox 2">
            <a:extLst>
              <a:ext uri="{FF2B5EF4-FFF2-40B4-BE49-F238E27FC236}">
                <a16:creationId xmlns:a16="http://schemas.microsoft.com/office/drawing/2014/main" id="{CBDFEE7B-8DD7-9801-7B69-C932B8D338C0}"/>
              </a:ext>
            </a:extLst>
          </p:cNvPr>
          <p:cNvSpPr txBox="1"/>
          <p:nvPr/>
        </p:nvSpPr>
        <p:spPr>
          <a:xfrm>
            <a:off x="152400" y="6217850"/>
            <a:ext cx="2542684" cy="276999"/>
          </a:xfrm>
          <a:prstGeom prst="rect">
            <a:avLst/>
          </a:prstGeom>
          <a:noFill/>
        </p:spPr>
        <p:txBody>
          <a:bodyPr wrap="none" rtlCol="0">
            <a:spAutoFit/>
          </a:bodyPr>
          <a:lstStyle/>
          <a:p>
            <a:r>
              <a:rPr lang="en-US" sz="1200" dirty="0"/>
              <a:t>Source: 2017-2021 Census 5-Year ACS</a:t>
            </a:r>
          </a:p>
        </p:txBody>
      </p:sp>
      <p:pic>
        <p:nvPicPr>
          <p:cNvPr id="7" name="Picture 6" descr="A picture containing map&#10;&#10;Description automatically generated">
            <a:extLst>
              <a:ext uri="{FF2B5EF4-FFF2-40B4-BE49-F238E27FC236}">
                <a16:creationId xmlns:a16="http://schemas.microsoft.com/office/drawing/2014/main" id="{55D14FAE-6D91-C56D-07B1-B5E5E57C85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6900" y="1416701"/>
            <a:ext cx="6362700" cy="4499429"/>
          </a:xfrm>
          <a:prstGeom prst="rect">
            <a:avLst/>
          </a:prstGeom>
        </p:spPr>
      </p:pic>
    </p:spTree>
    <p:extLst>
      <p:ext uri="{BB962C8B-B14F-4D97-AF65-F5344CB8AC3E}">
        <p14:creationId xmlns:p14="http://schemas.microsoft.com/office/powerpoint/2010/main" val="13265177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399" y="30692"/>
            <a:ext cx="10433539" cy="998008"/>
          </a:xfrm>
        </p:spPr>
        <p:txBody>
          <a:bodyPr>
            <a:noAutofit/>
          </a:bodyPr>
          <a:lstStyle/>
          <a:p>
            <a:r>
              <a:rPr lang="en-US" sz="3400" dirty="0"/>
              <a:t>Individual Poverty Rate</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21</a:t>
            </a:fld>
            <a:endParaRPr lang="en-US"/>
          </a:p>
        </p:txBody>
      </p:sp>
      <p:pic>
        <p:nvPicPr>
          <p:cNvPr id="6" name="Picture 5">
            <a:extLst>
              <a:ext uri="{FF2B5EF4-FFF2-40B4-BE49-F238E27FC236}">
                <a16:creationId xmlns:a16="http://schemas.microsoft.com/office/drawing/2014/main" id="{96979400-9D06-9C0B-F543-42CB27F4C2B8}"/>
              </a:ext>
            </a:extLst>
          </p:cNvPr>
          <p:cNvPicPr preferRelativeResize="0"/>
          <p:nvPr/>
        </p:nvPicPr>
        <p:blipFill>
          <a:blip r:embed="rId2"/>
          <a:stretch>
            <a:fillRect/>
          </a:stretch>
        </p:blipFill>
        <p:spPr>
          <a:xfrm>
            <a:off x="152399" y="1767032"/>
            <a:ext cx="5336325" cy="3824143"/>
          </a:xfrm>
          <a:prstGeom prst="rect">
            <a:avLst/>
          </a:prstGeom>
        </p:spPr>
      </p:pic>
      <p:sp>
        <p:nvSpPr>
          <p:cNvPr id="3" name="TextBox 2">
            <a:extLst>
              <a:ext uri="{FF2B5EF4-FFF2-40B4-BE49-F238E27FC236}">
                <a16:creationId xmlns:a16="http://schemas.microsoft.com/office/drawing/2014/main" id="{5B04DC9E-D53D-B6E1-87AA-8CED36ECA9C3}"/>
              </a:ext>
            </a:extLst>
          </p:cNvPr>
          <p:cNvSpPr txBox="1"/>
          <p:nvPr/>
        </p:nvSpPr>
        <p:spPr>
          <a:xfrm>
            <a:off x="152400" y="6217850"/>
            <a:ext cx="2542684" cy="276999"/>
          </a:xfrm>
          <a:prstGeom prst="rect">
            <a:avLst/>
          </a:prstGeom>
          <a:noFill/>
        </p:spPr>
        <p:txBody>
          <a:bodyPr wrap="none" rtlCol="0">
            <a:spAutoFit/>
          </a:bodyPr>
          <a:lstStyle/>
          <a:p>
            <a:r>
              <a:rPr lang="en-US" sz="1200" dirty="0"/>
              <a:t>Source: 2017-2021 Census 5-Year ACS</a:t>
            </a:r>
          </a:p>
        </p:txBody>
      </p:sp>
      <p:pic>
        <p:nvPicPr>
          <p:cNvPr id="7" name="Picture 6" descr="A picture containing diagram&#10;&#10;Description automatically generated">
            <a:extLst>
              <a:ext uri="{FF2B5EF4-FFF2-40B4-BE49-F238E27FC236}">
                <a16:creationId xmlns:a16="http://schemas.microsoft.com/office/drawing/2014/main" id="{AFD21CF0-37BF-FC01-2510-65D066BB0C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6900" y="1407367"/>
            <a:ext cx="6362700" cy="4499429"/>
          </a:xfrm>
          <a:prstGeom prst="rect">
            <a:avLst/>
          </a:prstGeom>
        </p:spPr>
      </p:pic>
    </p:spTree>
    <p:extLst>
      <p:ext uri="{BB962C8B-B14F-4D97-AF65-F5344CB8AC3E}">
        <p14:creationId xmlns:p14="http://schemas.microsoft.com/office/powerpoint/2010/main" val="7837392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399" y="30692"/>
            <a:ext cx="10433539" cy="998008"/>
          </a:xfrm>
        </p:spPr>
        <p:txBody>
          <a:bodyPr>
            <a:noAutofit/>
          </a:bodyPr>
          <a:lstStyle/>
          <a:p>
            <a:r>
              <a:rPr lang="en-US" sz="3400" dirty="0"/>
              <a:t>Percent Households with a Person Aged 60 or Older</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22</a:t>
            </a:fld>
            <a:endParaRPr lang="en-US"/>
          </a:p>
        </p:txBody>
      </p:sp>
      <p:pic>
        <p:nvPicPr>
          <p:cNvPr id="6" name="Picture 5">
            <a:extLst>
              <a:ext uri="{FF2B5EF4-FFF2-40B4-BE49-F238E27FC236}">
                <a16:creationId xmlns:a16="http://schemas.microsoft.com/office/drawing/2014/main" id="{26CCFB31-79D9-C418-A9CA-214CA092D9B1}"/>
              </a:ext>
            </a:extLst>
          </p:cNvPr>
          <p:cNvPicPr/>
          <p:nvPr/>
        </p:nvPicPr>
        <p:blipFill>
          <a:blip r:embed="rId2"/>
          <a:stretch>
            <a:fillRect/>
          </a:stretch>
        </p:blipFill>
        <p:spPr>
          <a:xfrm>
            <a:off x="149319" y="1762125"/>
            <a:ext cx="5329881" cy="3819525"/>
          </a:xfrm>
          <a:prstGeom prst="rect">
            <a:avLst/>
          </a:prstGeom>
        </p:spPr>
      </p:pic>
      <p:sp>
        <p:nvSpPr>
          <p:cNvPr id="3" name="TextBox 2">
            <a:extLst>
              <a:ext uri="{FF2B5EF4-FFF2-40B4-BE49-F238E27FC236}">
                <a16:creationId xmlns:a16="http://schemas.microsoft.com/office/drawing/2014/main" id="{836B2A54-FB3B-AE41-794A-5F5C120985C8}"/>
              </a:ext>
            </a:extLst>
          </p:cNvPr>
          <p:cNvSpPr txBox="1"/>
          <p:nvPr/>
        </p:nvSpPr>
        <p:spPr>
          <a:xfrm>
            <a:off x="152400" y="6217850"/>
            <a:ext cx="2542684" cy="276999"/>
          </a:xfrm>
          <a:prstGeom prst="rect">
            <a:avLst/>
          </a:prstGeom>
          <a:noFill/>
        </p:spPr>
        <p:txBody>
          <a:bodyPr wrap="none" rtlCol="0">
            <a:spAutoFit/>
          </a:bodyPr>
          <a:lstStyle/>
          <a:p>
            <a:r>
              <a:rPr lang="en-US" sz="1200" dirty="0"/>
              <a:t>Source: 2017-2021 Census 5-Year ACS</a:t>
            </a:r>
          </a:p>
        </p:txBody>
      </p:sp>
      <p:pic>
        <p:nvPicPr>
          <p:cNvPr id="7" name="Picture 6" descr="A picture containing diagram&#10;&#10;Description automatically generated">
            <a:extLst>
              <a:ext uri="{FF2B5EF4-FFF2-40B4-BE49-F238E27FC236}">
                <a16:creationId xmlns:a16="http://schemas.microsoft.com/office/drawing/2014/main" id="{A2F1FF22-0E6D-3658-2138-F312F2C9BC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6899" y="1416698"/>
            <a:ext cx="6362701" cy="4499429"/>
          </a:xfrm>
          <a:prstGeom prst="rect">
            <a:avLst/>
          </a:prstGeom>
        </p:spPr>
      </p:pic>
    </p:spTree>
    <p:extLst>
      <p:ext uri="{BB962C8B-B14F-4D97-AF65-F5344CB8AC3E}">
        <p14:creationId xmlns:p14="http://schemas.microsoft.com/office/powerpoint/2010/main" val="16761222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399" y="30692"/>
            <a:ext cx="10433539" cy="998008"/>
          </a:xfrm>
        </p:spPr>
        <p:txBody>
          <a:bodyPr>
            <a:noAutofit/>
          </a:bodyPr>
          <a:lstStyle/>
          <a:p>
            <a:r>
              <a:rPr lang="en-US" sz="3400" dirty="0"/>
              <a:t>Percent Households with Children</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23</a:t>
            </a:fld>
            <a:endParaRPr lang="en-US"/>
          </a:p>
        </p:txBody>
      </p:sp>
      <p:pic>
        <p:nvPicPr>
          <p:cNvPr id="6" name="Picture 5">
            <a:extLst>
              <a:ext uri="{FF2B5EF4-FFF2-40B4-BE49-F238E27FC236}">
                <a16:creationId xmlns:a16="http://schemas.microsoft.com/office/drawing/2014/main" id="{F3B74843-E6B0-69DA-9945-0BE7B21758FE}"/>
              </a:ext>
            </a:extLst>
          </p:cNvPr>
          <p:cNvPicPr preferRelativeResize="0"/>
          <p:nvPr/>
        </p:nvPicPr>
        <p:blipFill>
          <a:blip r:embed="rId2"/>
          <a:stretch>
            <a:fillRect/>
          </a:stretch>
        </p:blipFill>
        <p:spPr>
          <a:xfrm>
            <a:off x="142875" y="1769918"/>
            <a:ext cx="5341512" cy="3830781"/>
          </a:xfrm>
          <a:prstGeom prst="rect">
            <a:avLst/>
          </a:prstGeom>
        </p:spPr>
      </p:pic>
      <p:sp>
        <p:nvSpPr>
          <p:cNvPr id="3" name="TextBox 2">
            <a:extLst>
              <a:ext uri="{FF2B5EF4-FFF2-40B4-BE49-F238E27FC236}">
                <a16:creationId xmlns:a16="http://schemas.microsoft.com/office/drawing/2014/main" id="{7539F241-8574-0EA1-D37A-0E9CEA8E3B71}"/>
              </a:ext>
            </a:extLst>
          </p:cNvPr>
          <p:cNvSpPr txBox="1"/>
          <p:nvPr/>
        </p:nvSpPr>
        <p:spPr>
          <a:xfrm>
            <a:off x="152400" y="6217850"/>
            <a:ext cx="2542684" cy="276999"/>
          </a:xfrm>
          <a:prstGeom prst="rect">
            <a:avLst/>
          </a:prstGeom>
          <a:noFill/>
        </p:spPr>
        <p:txBody>
          <a:bodyPr wrap="none" rtlCol="0">
            <a:spAutoFit/>
          </a:bodyPr>
          <a:lstStyle/>
          <a:p>
            <a:r>
              <a:rPr lang="en-US" sz="1200" dirty="0"/>
              <a:t>Source: 2017-2021 Census 5-Year ACS</a:t>
            </a:r>
          </a:p>
        </p:txBody>
      </p:sp>
      <p:pic>
        <p:nvPicPr>
          <p:cNvPr id="7" name="Picture 6" descr="A picture containing map&#10;&#10;Description automatically generated">
            <a:extLst>
              <a:ext uri="{FF2B5EF4-FFF2-40B4-BE49-F238E27FC236}">
                <a16:creationId xmlns:a16="http://schemas.microsoft.com/office/drawing/2014/main" id="{CA92AF93-07DD-E33B-AB98-6019150F2D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6900" y="1404259"/>
            <a:ext cx="6362700" cy="4499429"/>
          </a:xfrm>
          <a:prstGeom prst="rect">
            <a:avLst/>
          </a:prstGeom>
        </p:spPr>
      </p:pic>
    </p:spTree>
    <p:extLst>
      <p:ext uri="{BB962C8B-B14F-4D97-AF65-F5344CB8AC3E}">
        <p14:creationId xmlns:p14="http://schemas.microsoft.com/office/powerpoint/2010/main" val="31003987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399" y="30692"/>
            <a:ext cx="10433539" cy="998008"/>
          </a:xfrm>
        </p:spPr>
        <p:txBody>
          <a:bodyPr>
            <a:noAutofit/>
          </a:bodyPr>
          <a:lstStyle/>
          <a:p>
            <a:r>
              <a:rPr lang="en-US" sz="3400" dirty="0"/>
              <a:t>Percent Households with Limited English Proficiency</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24</a:t>
            </a:fld>
            <a:endParaRPr lang="en-US"/>
          </a:p>
        </p:txBody>
      </p:sp>
      <p:pic>
        <p:nvPicPr>
          <p:cNvPr id="6" name="Picture 5">
            <a:extLst>
              <a:ext uri="{FF2B5EF4-FFF2-40B4-BE49-F238E27FC236}">
                <a16:creationId xmlns:a16="http://schemas.microsoft.com/office/drawing/2014/main" id="{BAC2A36F-E36E-25C9-9A80-2AFD70EE3D9C}"/>
              </a:ext>
            </a:extLst>
          </p:cNvPr>
          <p:cNvPicPr preferRelativeResize="0"/>
          <p:nvPr/>
        </p:nvPicPr>
        <p:blipFill>
          <a:blip r:embed="rId2"/>
          <a:stretch>
            <a:fillRect/>
          </a:stretch>
        </p:blipFill>
        <p:spPr>
          <a:xfrm>
            <a:off x="152400" y="1750149"/>
            <a:ext cx="5383438" cy="3860849"/>
          </a:xfrm>
          <a:prstGeom prst="rect">
            <a:avLst/>
          </a:prstGeom>
        </p:spPr>
      </p:pic>
      <p:sp>
        <p:nvSpPr>
          <p:cNvPr id="3" name="TextBox 2">
            <a:extLst>
              <a:ext uri="{FF2B5EF4-FFF2-40B4-BE49-F238E27FC236}">
                <a16:creationId xmlns:a16="http://schemas.microsoft.com/office/drawing/2014/main" id="{A39249B0-991A-4435-648F-97BAC36B3224}"/>
              </a:ext>
            </a:extLst>
          </p:cNvPr>
          <p:cNvSpPr txBox="1"/>
          <p:nvPr/>
        </p:nvSpPr>
        <p:spPr>
          <a:xfrm>
            <a:off x="152400" y="6217850"/>
            <a:ext cx="2542684" cy="276999"/>
          </a:xfrm>
          <a:prstGeom prst="rect">
            <a:avLst/>
          </a:prstGeom>
          <a:noFill/>
        </p:spPr>
        <p:txBody>
          <a:bodyPr wrap="none" rtlCol="0">
            <a:spAutoFit/>
          </a:bodyPr>
          <a:lstStyle/>
          <a:p>
            <a:r>
              <a:rPr lang="en-US" sz="1200" dirty="0"/>
              <a:t>Source: 2017-2021 Census 5-Year ACS</a:t>
            </a:r>
          </a:p>
        </p:txBody>
      </p:sp>
      <p:pic>
        <p:nvPicPr>
          <p:cNvPr id="7" name="Picture 6" descr="Map&#10;&#10;Description automatically generated">
            <a:extLst>
              <a:ext uri="{FF2B5EF4-FFF2-40B4-BE49-F238E27FC236}">
                <a16:creationId xmlns:a16="http://schemas.microsoft.com/office/drawing/2014/main" id="{AF5342D4-056D-47BD-F1C2-7CA3620306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6900" y="1407369"/>
            <a:ext cx="6362700" cy="4499428"/>
          </a:xfrm>
          <a:prstGeom prst="rect">
            <a:avLst/>
          </a:prstGeom>
        </p:spPr>
      </p:pic>
    </p:spTree>
    <p:extLst>
      <p:ext uri="{BB962C8B-B14F-4D97-AF65-F5344CB8AC3E}">
        <p14:creationId xmlns:p14="http://schemas.microsoft.com/office/powerpoint/2010/main" val="15464754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399" y="30692"/>
            <a:ext cx="10433539" cy="998008"/>
          </a:xfrm>
        </p:spPr>
        <p:txBody>
          <a:bodyPr>
            <a:noAutofit/>
          </a:bodyPr>
          <a:lstStyle/>
          <a:p>
            <a:r>
              <a:rPr lang="en-US" sz="3400" dirty="0"/>
              <a:t>Percent Foreign Born</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25</a:t>
            </a:fld>
            <a:endParaRPr lang="en-US"/>
          </a:p>
        </p:txBody>
      </p:sp>
      <p:pic>
        <p:nvPicPr>
          <p:cNvPr id="6" name="Picture 5">
            <a:extLst>
              <a:ext uri="{FF2B5EF4-FFF2-40B4-BE49-F238E27FC236}">
                <a16:creationId xmlns:a16="http://schemas.microsoft.com/office/drawing/2014/main" id="{F9694089-FA38-7D84-3EA4-FA487911DE17}"/>
              </a:ext>
            </a:extLst>
          </p:cNvPr>
          <p:cNvPicPr preferRelativeResize="0"/>
          <p:nvPr/>
        </p:nvPicPr>
        <p:blipFill>
          <a:blip r:embed="rId2"/>
          <a:stretch>
            <a:fillRect/>
          </a:stretch>
        </p:blipFill>
        <p:spPr>
          <a:xfrm>
            <a:off x="153719" y="1767793"/>
            <a:ext cx="5311329" cy="3804331"/>
          </a:xfrm>
          <a:prstGeom prst="rect">
            <a:avLst/>
          </a:prstGeom>
        </p:spPr>
      </p:pic>
      <p:sp>
        <p:nvSpPr>
          <p:cNvPr id="3" name="TextBox 2">
            <a:extLst>
              <a:ext uri="{FF2B5EF4-FFF2-40B4-BE49-F238E27FC236}">
                <a16:creationId xmlns:a16="http://schemas.microsoft.com/office/drawing/2014/main" id="{E91BAF95-9F68-B5EC-5206-3E0CC0EAD9E0}"/>
              </a:ext>
            </a:extLst>
          </p:cNvPr>
          <p:cNvSpPr txBox="1"/>
          <p:nvPr/>
        </p:nvSpPr>
        <p:spPr>
          <a:xfrm>
            <a:off x="152400" y="6217850"/>
            <a:ext cx="2542684" cy="276999"/>
          </a:xfrm>
          <a:prstGeom prst="rect">
            <a:avLst/>
          </a:prstGeom>
          <a:noFill/>
        </p:spPr>
        <p:txBody>
          <a:bodyPr wrap="none" rtlCol="0">
            <a:spAutoFit/>
          </a:bodyPr>
          <a:lstStyle/>
          <a:p>
            <a:r>
              <a:rPr lang="en-US" sz="1200" dirty="0"/>
              <a:t>Source: 2017-2021 Census 5-Year ACS</a:t>
            </a:r>
          </a:p>
        </p:txBody>
      </p:sp>
      <p:pic>
        <p:nvPicPr>
          <p:cNvPr id="7" name="Picture 6" descr="Map&#10;&#10;Description automatically generated">
            <a:extLst>
              <a:ext uri="{FF2B5EF4-FFF2-40B4-BE49-F238E27FC236}">
                <a16:creationId xmlns:a16="http://schemas.microsoft.com/office/drawing/2014/main" id="{D7284BC8-D3A7-4715-0399-2C44CEFD5D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6900" y="1398040"/>
            <a:ext cx="6375162" cy="4508241"/>
          </a:xfrm>
          <a:prstGeom prst="rect">
            <a:avLst/>
          </a:prstGeom>
        </p:spPr>
      </p:pic>
    </p:spTree>
    <p:extLst>
      <p:ext uri="{BB962C8B-B14F-4D97-AF65-F5344CB8AC3E}">
        <p14:creationId xmlns:p14="http://schemas.microsoft.com/office/powerpoint/2010/main" val="12598567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399" y="30692"/>
            <a:ext cx="11811001" cy="998008"/>
          </a:xfrm>
        </p:spPr>
        <p:txBody>
          <a:bodyPr>
            <a:noAutofit/>
          </a:bodyPr>
          <a:lstStyle/>
          <a:p>
            <a:r>
              <a:rPr lang="en-US" sz="3400" dirty="0"/>
              <a:t>Homework Gap: Percent Children with Computer, No Internet</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26</a:t>
            </a:fld>
            <a:endParaRPr lang="en-US"/>
          </a:p>
        </p:txBody>
      </p:sp>
      <p:pic>
        <p:nvPicPr>
          <p:cNvPr id="6" name="Picture 5">
            <a:extLst>
              <a:ext uri="{FF2B5EF4-FFF2-40B4-BE49-F238E27FC236}">
                <a16:creationId xmlns:a16="http://schemas.microsoft.com/office/drawing/2014/main" id="{9109B3EB-1D5D-8CF2-AF0E-D0F16625CAA5}"/>
              </a:ext>
            </a:extLst>
          </p:cNvPr>
          <p:cNvPicPr preferRelativeResize="0"/>
          <p:nvPr/>
        </p:nvPicPr>
        <p:blipFill>
          <a:blip r:embed="rId2"/>
          <a:stretch>
            <a:fillRect/>
          </a:stretch>
        </p:blipFill>
        <p:spPr>
          <a:xfrm>
            <a:off x="152400" y="1758951"/>
            <a:ext cx="5370086" cy="3851274"/>
          </a:xfrm>
          <a:prstGeom prst="rect">
            <a:avLst/>
          </a:prstGeom>
        </p:spPr>
      </p:pic>
      <p:sp>
        <p:nvSpPr>
          <p:cNvPr id="3" name="TextBox 2">
            <a:extLst>
              <a:ext uri="{FF2B5EF4-FFF2-40B4-BE49-F238E27FC236}">
                <a16:creationId xmlns:a16="http://schemas.microsoft.com/office/drawing/2014/main" id="{C2AE4DC9-FDFB-26A4-E364-F453D8149038}"/>
              </a:ext>
            </a:extLst>
          </p:cNvPr>
          <p:cNvSpPr txBox="1"/>
          <p:nvPr/>
        </p:nvSpPr>
        <p:spPr>
          <a:xfrm>
            <a:off x="152400" y="6217850"/>
            <a:ext cx="2542684" cy="276999"/>
          </a:xfrm>
          <a:prstGeom prst="rect">
            <a:avLst/>
          </a:prstGeom>
          <a:noFill/>
        </p:spPr>
        <p:txBody>
          <a:bodyPr wrap="none" rtlCol="0">
            <a:spAutoFit/>
          </a:bodyPr>
          <a:lstStyle/>
          <a:p>
            <a:r>
              <a:rPr lang="en-US" sz="1200" dirty="0"/>
              <a:t>Source: 2017-2021 Census 5-Year ACS</a:t>
            </a:r>
          </a:p>
        </p:txBody>
      </p:sp>
      <p:pic>
        <p:nvPicPr>
          <p:cNvPr id="7" name="Picture 6" descr="A picture containing map&#10;&#10;Description automatically generated">
            <a:extLst>
              <a:ext uri="{FF2B5EF4-FFF2-40B4-BE49-F238E27FC236}">
                <a16:creationId xmlns:a16="http://schemas.microsoft.com/office/drawing/2014/main" id="{020F948A-75DC-E166-F490-49CA3CC956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6900" y="1407371"/>
            <a:ext cx="6362700" cy="4499429"/>
          </a:xfrm>
          <a:prstGeom prst="rect">
            <a:avLst/>
          </a:prstGeom>
        </p:spPr>
      </p:pic>
    </p:spTree>
    <p:extLst>
      <p:ext uri="{BB962C8B-B14F-4D97-AF65-F5344CB8AC3E}">
        <p14:creationId xmlns:p14="http://schemas.microsoft.com/office/powerpoint/2010/main" val="13805173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399" y="30692"/>
            <a:ext cx="11811001" cy="998008"/>
          </a:xfrm>
        </p:spPr>
        <p:txBody>
          <a:bodyPr>
            <a:noAutofit/>
          </a:bodyPr>
          <a:lstStyle/>
          <a:p>
            <a:r>
              <a:rPr lang="en-US" sz="3400" dirty="0"/>
              <a:t>Senior Gap: Percent Seniors (Age 65 or older) with No Computer</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27</a:t>
            </a:fld>
            <a:endParaRPr lang="en-US"/>
          </a:p>
        </p:txBody>
      </p:sp>
      <p:pic>
        <p:nvPicPr>
          <p:cNvPr id="6" name="Picture 5">
            <a:extLst>
              <a:ext uri="{FF2B5EF4-FFF2-40B4-BE49-F238E27FC236}">
                <a16:creationId xmlns:a16="http://schemas.microsoft.com/office/drawing/2014/main" id="{021EEE85-F2B3-89ED-E19B-1DB0B89A6A06}"/>
              </a:ext>
            </a:extLst>
          </p:cNvPr>
          <p:cNvPicPr preferRelativeResize="0"/>
          <p:nvPr/>
        </p:nvPicPr>
        <p:blipFill>
          <a:blip r:embed="rId2"/>
          <a:stretch>
            <a:fillRect/>
          </a:stretch>
        </p:blipFill>
        <p:spPr>
          <a:xfrm>
            <a:off x="152400" y="1750485"/>
            <a:ext cx="5368611" cy="3850216"/>
          </a:xfrm>
          <a:prstGeom prst="rect">
            <a:avLst/>
          </a:prstGeom>
        </p:spPr>
      </p:pic>
      <p:sp>
        <p:nvSpPr>
          <p:cNvPr id="3" name="TextBox 2">
            <a:extLst>
              <a:ext uri="{FF2B5EF4-FFF2-40B4-BE49-F238E27FC236}">
                <a16:creationId xmlns:a16="http://schemas.microsoft.com/office/drawing/2014/main" id="{7E65215B-3734-C0F2-7E6D-6959C6DB8ADA}"/>
              </a:ext>
            </a:extLst>
          </p:cNvPr>
          <p:cNvSpPr txBox="1"/>
          <p:nvPr/>
        </p:nvSpPr>
        <p:spPr>
          <a:xfrm>
            <a:off x="152400" y="6217850"/>
            <a:ext cx="2542684" cy="276999"/>
          </a:xfrm>
          <a:prstGeom prst="rect">
            <a:avLst/>
          </a:prstGeom>
          <a:noFill/>
        </p:spPr>
        <p:txBody>
          <a:bodyPr wrap="none" rtlCol="0">
            <a:spAutoFit/>
          </a:bodyPr>
          <a:lstStyle/>
          <a:p>
            <a:r>
              <a:rPr lang="en-US" sz="1200" dirty="0"/>
              <a:t>Source: 2017-2021 Census 5-Year ACS</a:t>
            </a:r>
          </a:p>
        </p:txBody>
      </p:sp>
      <p:pic>
        <p:nvPicPr>
          <p:cNvPr id="7" name="Picture 6" descr="A picture containing diagram&#10;&#10;Description automatically generated">
            <a:extLst>
              <a:ext uri="{FF2B5EF4-FFF2-40B4-BE49-F238E27FC236}">
                <a16:creationId xmlns:a16="http://schemas.microsoft.com/office/drawing/2014/main" id="{07A1B26C-C2C7-3CFC-F438-7DF869FDD3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6900" y="1407303"/>
            <a:ext cx="6362700" cy="4499429"/>
          </a:xfrm>
          <a:prstGeom prst="rect">
            <a:avLst/>
          </a:prstGeom>
        </p:spPr>
      </p:pic>
    </p:spTree>
    <p:extLst>
      <p:ext uri="{BB962C8B-B14F-4D97-AF65-F5344CB8AC3E}">
        <p14:creationId xmlns:p14="http://schemas.microsoft.com/office/powerpoint/2010/main" val="13886711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399" y="30692"/>
            <a:ext cx="11811001" cy="998008"/>
          </a:xfrm>
        </p:spPr>
        <p:txBody>
          <a:bodyPr>
            <a:noAutofit/>
          </a:bodyPr>
          <a:lstStyle/>
          <a:p>
            <a:r>
              <a:rPr lang="en-US" sz="3400" dirty="0"/>
              <a:t>Internet Income Ratio (IIR)</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28</a:t>
            </a:fld>
            <a:endParaRPr lang="en-US"/>
          </a:p>
        </p:txBody>
      </p:sp>
      <p:pic>
        <p:nvPicPr>
          <p:cNvPr id="6" name="Picture 5">
            <a:extLst>
              <a:ext uri="{FF2B5EF4-FFF2-40B4-BE49-F238E27FC236}">
                <a16:creationId xmlns:a16="http://schemas.microsoft.com/office/drawing/2014/main" id="{1AE87356-1306-A006-639C-0EDB73243F51}"/>
              </a:ext>
            </a:extLst>
          </p:cNvPr>
          <p:cNvPicPr preferRelativeResize="0"/>
          <p:nvPr/>
        </p:nvPicPr>
        <p:blipFill>
          <a:blip r:embed="rId2"/>
          <a:stretch>
            <a:fillRect/>
          </a:stretch>
        </p:blipFill>
        <p:spPr>
          <a:xfrm>
            <a:off x="152400" y="1743075"/>
            <a:ext cx="5407227" cy="3867150"/>
          </a:xfrm>
          <a:prstGeom prst="rect">
            <a:avLst/>
          </a:prstGeom>
        </p:spPr>
      </p:pic>
      <p:sp>
        <p:nvSpPr>
          <p:cNvPr id="3" name="TextBox 2">
            <a:extLst>
              <a:ext uri="{FF2B5EF4-FFF2-40B4-BE49-F238E27FC236}">
                <a16:creationId xmlns:a16="http://schemas.microsoft.com/office/drawing/2014/main" id="{2B6E1F56-6CB2-E94D-9792-10BB20AF16BB}"/>
              </a:ext>
            </a:extLst>
          </p:cNvPr>
          <p:cNvSpPr txBox="1"/>
          <p:nvPr/>
        </p:nvSpPr>
        <p:spPr>
          <a:xfrm>
            <a:off x="152400" y="6033184"/>
            <a:ext cx="9010650" cy="646331"/>
          </a:xfrm>
          <a:prstGeom prst="rect">
            <a:avLst/>
          </a:prstGeom>
          <a:noFill/>
        </p:spPr>
        <p:txBody>
          <a:bodyPr wrap="square" rtlCol="0">
            <a:spAutoFit/>
          </a:bodyPr>
          <a:lstStyle/>
          <a:p>
            <a:r>
              <a:rPr lang="en-US" sz="1200" dirty="0"/>
              <a:t>Source: 2017-2021 Census 5-Year ACS; Purdue Center for Regional Development</a:t>
            </a:r>
            <a:br>
              <a:rPr lang="en-US" sz="1200" dirty="0"/>
            </a:br>
            <a:r>
              <a:rPr lang="en-US" sz="1200" dirty="0"/>
              <a:t>A higher IIR denotes higher inequality. The IIR is the share of homes making less than $35k with no internet divided by the share of those making $75k or more with no internet.</a:t>
            </a:r>
          </a:p>
        </p:txBody>
      </p:sp>
      <p:pic>
        <p:nvPicPr>
          <p:cNvPr id="7" name="Picture 6" descr="A picture containing diagram&#10;&#10;Description automatically generated">
            <a:extLst>
              <a:ext uri="{FF2B5EF4-FFF2-40B4-BE49-F238E27FC236}">
                <a16:creationId xmlns:a16="http://schemas.microsoft.com/office/drawing/2014/main" id="{B1E266E6-8565-E20C-E92E-8279025F3B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6899" y="1405265"/>
            <a:ext cx="6364939" cy="4501012"/>
          </a:xfrm>
          <a:prstGeom prst="rect">
            <a:avLst/>
          </a:prstGeom>
        </p:spPr>
      </p:pic>
    </p:spTree>
    <p:extLst>
      <p:ext uri="{BB962C8B-B14F-4D97-AF65-F5344CB8AC3E}">
        <p14:creationId xmlns:p14="http://schemas.microsoft.com/office/powerpoint/2010/main" val="19513767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399" y="30692"/>
            <a:ext cx="11811001" cy="998008"/>
          </a:xfrm>
        </p:spPr>
        <p:txBody>
          <a:bodyPr>
            <a:noAutofit/>
          </a:bodyPr>
          <a:lstStyle/>
          <a:p>
            <a:r>
              <a:rPr lang="en-US" sz="3400" dirty="0"/>
              <a:t>Digital Distress</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29</a:t>
            </a:fld>
            <a:endParaRPr lang="en-US"/>
          </a:p>
        </p:txBody>
      </p:sp>
      <p:sp>
        <p:nvSpPr>
          <p:cNvPr id="3" name="TextBox 2">
            <a:extLst>
              <a:ext uri="{FF2B5EF4-FFF2-40B4-BE49-F238E27FC236}">
                <a16:creationId xmlns:a16="http://schemas.microsoft.com/office/drawing/2014/main" id="{F554B59C-7317-13C7-D16E-7ACCF379CFEE}"/>
              </a:ext>
            </a:extLst>
          </p:cNvPr>
          <p:cNvSpPr txBox="1"/>
          <p:nvPr/>
        </p:nvSpPr>
        <p:spPr>
          <a:xfrm>
            <a:off x="187568" y="733056"/>
            <a:ext cx="3308919" cy="307777"/>
          </a:xfrm>
          <a:prstGeom prst="rect">
            <a:avLst/>
          </a:prstGeom>
          <a:noFill/>
        </p:spPr>
        <p:txBody>
          <a:bodyPr wrap="none" rtlCol="0">
            <a:spAutoFit/>
          </a:bodyPr>
          <a:lstStyle/>
          <a:p>
            <a:r>
              <a:rPr lang="en-US" sz="1400" dirty="0">
                <a:latin typeface="+mj-lt"/>
              </a:rPr>
              <a:t>Percent Households in High Digital Distress</a:t>
            </a:r>
          </a:p>
        </p:txBody>
      </p:sp>
      <p:pic>
        <p:nvPicPr>
          <p:cNvPr id="5" name="Picture 4">
            <a:extLst>
              <a:ext uri="{FF2B5EF4-FFF2-40B4-BE49-F238E27FC236}">
                <a16:creationId xmlns:a16="http://schemas.microsoft.com/office/drawing/2014/main" id="{630EFEC1-D3FC-5BC4-762B-9A150C93128C}"/>
              </a:ext>
            </a:extLst>
          </p:cNvPr>
          <p:cNvPicPr preferRelativeResize="0"/>
          <p:nvPr/>
        </p:nvPicPr>
        <p:blipFill>
          <a:blip r:embed="rId2"/>
          <a:stretch>
            <a:fillRect/>
          </a:stretch>
        </p:blipFill>
        <p:spPr>
          <a:xfrm>
            <a:off x="152400" y="1749828"/>
            <a:ext cx="5390460" cy="3861010"/>
          </a:xfrm>
          <a:prstGeom prst="rect">
            <a:avLst/>
          </a:prstGeom>
        </p:spPr>
      </p:pic>
      <p:sp>
        <p:nvSpPr>
          <p:cNvPr id="7" name="TextBox 6">
            <a:extLst>
              <a:ext uri="{FF2B5EF4-FFF2-40B4-BE49-F238E27FC236}">
                <a16:creationId xmlns:a16="http://schemas.microsoft.com/office/drawing/2014/main" id="{D144111D-EC17-C45C-D5DB-38A493CD95CB}"/>
              </a:ext>
            </a:extLst>
          </p:cNvPr>
          <p:cNvSpPr txBox="1"/>
          <p:nvPr/>
        </p:nvSpPr>
        <p:spPr>
          <a:xfrm>
            <a:off x="152400" y="6033184"/>
            <a:ext cx="7800976" cy="646331"/>
          </a:xfrm>
          <a:prstGeom prst="rect">
            <a:avLst/>
          </a:prstGeom>
          <a:noFill/>
        </p:spPr>
        <p:txBody>
          <a:bodyPr wrap="square" rtlCol="0">
            <a:spAutoFit/>
          </a:bodyPr>
          <a:lstStyle/>
          <a:p>
            <a:r>
              <a:rPr lang="en-US" sz="1200" dirty="0"/>
              <a:t>Source: 2017-2021 Census 5-Year ACS; Purdue Center for Regional Development</a:t>
            </a:r>
            <a:br>
              <a:rPr lang="en-US" sz="1200" dirty="0"/>
            </a:br>
            <a:r>
              <a:rPr lang="en-US" sz="1200" dirty="0"/>
              <a:t>Digital distress refers to a situation where homes rely on mobile devices only or have no computing devices as well as no internet access or rely on cellular data only.</a:t>
            </a:r>
          </a:p>
        </p:txBody>
      </p:sp>
      <p:pic>
        <p:nvPicPr>
          <p:cNvPr id="8" name="Picture 7" descr="A picture containing map&#10;&#10;Description automatically generated">
            <a:extLst>
              <a:ext uri="{FF2B5EF4-FFF2-40B4-BE49-F238E27FC236}">
                <a16:creationId xmlns:a16="http://schemas.microsoft.com/office/drawing/2014/main" id="{A23845FF-71FC-86AA-11BD-FCBD56F2D3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6900" y="1407367"/>
            <a:ext cx="6362700" cy="4499429"/>
          </a:xfrm>
          <a:prstGeom prst="rect">
            <a:avLst/>
          </a:prstGeom>
        </p:spPr>
      </p:pic>
    </p:spTree>
    <p:extLst>
      <p:ext uri="{BB962C8B-B14F-4D97-AF65-F5344CB8AC3E}">
        <p14:creationId xmlns:p14="http://schemas.microsoft.com/office/powerpoint/2010/main" val="2355376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400" y="30692"/>
            <a:ext cx="11811000" cy="998008"/>
          </a:xfrm>
        </p:spPr>
        <p:txBody>
          <a:bodyPr>
            <a:normAutofit/>
          </a:bodyPr>
          <a:lstStyle/>
          <a:p>
            <a:pPr algn="ctr"/>
            <a:r>
              <a:rPr lang="en-US" sz="3400" dirty="0"/>
              <a:t>Total Population Trends: 1990 - 2021</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3</a:t>
            </a:fld>
            <a:endParaRPr lang="en-US"/>
          </a:p>
        </p:txBody>
      </p:sp>
      <p:sp>
        <p:nvSpPr>
          <p:cNvPr id="8" name="TextBox 7">
            <a:extLst>
              <a:ext uri="{FF2B5EF4-FFF2-40B4-BE49-F238E27FC236}">
                <a16:creationId xmlns:a16="http://schemas.microsoft.com/office/drawing/2014/main" id="{40AF43CC-DD34-B66D-2100-C70E6AB3ED53}"/>
              </a:ext>
            </a:extLst>
          </p:cNvPr>
          <p:cNvSpPr txBox="1"/>
          <p:nvPr/>
        </p:nvSpPr>
        <p:spPr>
          <a:xfrm>
            <a:off x="4818778" y="6400800"/>
            <a:ext cx="2478243" cy="461665"/>
          </a:xfrm>
          <a:prstGeom prst="rect">
            <a:avLst/>
          </a:prstGeom>
          <a:noFill/>
        </p:spPr>
        <p:txBody>
          <a:bodyPr wrap="square" rtlCol="0">
            <a:spAutoFit/>
          </a:bodyPr>
          <a:lstStyle/>
          <a:p>
            <a:pPr algn="ctr"/>
            <a:r>
              <a:rPr lang="en-US" sz="1200" dirty="0"/>
              <a:t>Source: Census Population Estimates</a:t>
            </a:r>
          </a:p>
          <a:p>
            <a:pPr algn="ctr"/>
            <a:r>
              <a:rPr lang="en-US" sz="1200" dirty="0"/>
              <a:t>Note: 1990 = 1</a:t>
            </a:r>
          </a:p>
        </p:txBody>
      </p:sp>
      <p:pic>
        <p:nvPicPr>
          <p:cNvPr id="5" name="Picture 4">
            <a:extLst>
              <a:ext uri="{FF2B5EF4-FFF2-40B4-BE49-F238E27FC236}">
                <a16:creationId xmlns:a16="http://schemas.microsoft.com/office/drawing/2014/main" id="{406C80CA-88F5-8FAE-2C4C-16F02E67B482}"/>
              </a:ext>
            </a:extLst>
          </p:cNvPr>
          <p:cNvPicPr preferRelativeResize="0"/>
          <p:nvPr/>
        </p:nvPicPr>
        <p:blipFill>
          <a:blip r:embed="rId2"/>
          <a:stretch>
            <a:fillRect/>
          </a:stretch>
        </p:blipFill>
        <p:spPr>
          <a:xfrm>
            <a:off x="1997471" y="1028700"/>
            <a:ext cx="8197057" cy="5372100"/>
          </a:xfrm>
          <a:prstGeom prst="rect">
            <a:avLst/>
          </a:prstGeom>
        </p:spPr>
      </p:pic>
    </p:spTree>
    <p:extLst>
      <p:ext uri="{BB962C8B-B14F-4D97-AF65-F5344CB8AC3E}">
        <p14:creationId xmlns:p14="http://schemas.microsoft.com/office/powerpoint/2010/main" val="38770787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399" y="30692"/>
            <a:ext cx="11811001" cy="998008"/>
          </a:xfrm>
        </p:spPr>
        <p:txBody>
          <a:bodyPr>
            <a:noAutofit/>
          </a:bodyPr>
          <a:lstStyle/>
          <a:p>
            <a:r>
              <a:rPr lang="en-US" sz="3400" dirty="0"/>
              <a:t>Digital Divide Index</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30</a:t>
            </a:fld>
            <a:endParaRPr lang="en-US"/>
          </a:p>
        </p:txBody>
      </p:sp>
      <p:sp>
        <p:nvSpPr>
          <p:cNvPr id="3" name="TextBox 2">
            <a:extLst>
              <a:ext uri="{FF2B5EF4-FFF2-40B4-BE49-F238E27FC236}">
                <a16:creationId xmlns:a16="http://schemas.microsoft.com/office/drawing/2014/main" id="{0DD3D37B-27F1-F3E8-0A30-705EC12F09D5}"/>
              </a:ext>
            </a:extLst>
          </p:cNvPr>
          <p:cNvSpPr txBox="1"/>
          <p:nvPr/>
        </p:nvSpPr>
        <p:spPr>
          <a:xfrm>
            <a:off x="178776" y="733056"/>
            <a:ext cx="3453446" cy="307777"/>
          </a:xfrm>
          <a:prstGeom prst="rect">
            <a:avLst/>
          </a:prstGeom>
          <a:noFill/>
        </p:spPr>
        <p:txBody>
          <a:bodyPr wrap="none" rtlCol="0">
            <a:spAutoFit/>
          </a:bodyPr>
          <a:lstStyle/>
          <a:p>
            <a:r>
              <a:rPr lang="en-US" sz="1400" dirty="0">
                <a:latin typeface="+mj-lt"/>
              </a:rPr>
              <a:t>Percent Households with a High Digital Divide</a:t>
            </a:r>
          </a:p>
        </p:txBody>
      </p:sp>
      <p:pic>
        <p:nvPicPr>
          <p:cNvPr id="7" name="Picture 6">
            <a:extLst>
              <a:ext uri="{FF2B5EF4-FFF2-40B4-BE49-F238E27FC236}">
                <a16:creationId xmlns:a16="http://schemas.microsoft.com/office/drawing/2014/main" id="{4A610C48-939E-C78A-2D35-EE238219CE28}"/>
              </a:ext>
            </a:extLst>
          </p:cNvPr>
          <p:cNvPicPr preferRelativeResize="0"/>
          <p:nvPr/>
        </p:nvPicPr>
        <p:blipFill>
          <a:blip r:embed="rId2"/>
          <a:stretch>
            <a:fillRect/>
          </a:stretch>
        </p:blipFill>
        <p:spPr>
          <a:xfrm>
            <a:off x="152399" y="1762247"/>
            <a:ext cx="5332371" cy="3819403"/>
          </a:xfrm>
          <a:prstGeom prst="rect">
            <a:avLst/>
          </a:prstGeom>
        </p:spPr>
      </p:pic>
      <p:sp>
        <p:nvSpPr>
          <p:cNvPr id="5" name="TextBox 4">
            <a:extLst>
              <a:ext uri="{FF2B5EF4-FFF2-40B4-BE49-F238E27FC236}">
                <a16:creationId xmlns:a16="http://schemas.microsoft.com/office/drawing/2014/main" id="{389E62F5-1F70-B5EC-53FE-76206FD6C0E7}"/>
              </a:ext>
            </a:extLst>
          </p:cNvPr>
          <p:cNvSpPr txBox="1"/>
          <p:nvPr/>
        </p:nvSpPr>
        <p:spPr>
          <a:xfrm>
            <a:off x="178776" y="6124944"/>
            <a:ext cx="7359579" cy="461665"/>
          </a:xfrm>
          <a:prstGeom prst="rect">
            <a:avLst/>
          </a:prstGeom>
          <a:noFill/>
        </p:spPr>
        <p:txBody>
          <a:bodyPr wrap="none" rtlCol="0">
            <a:spAutoFit/>
          </a:bodyPr>
          <a:lstStyle/>
          <a:p>
            <a:r>
              <a:rPr lang="en-US" sz="1200" dirty="0"/>
              <a:t>Source: 2017-2021 Census 5-Year ACS; Purdue Center for Regional Development</a:t>
            </a:r>
          </a:p>
          <a:p>
            <a:r>
              <a:rPr lang="en-US" sz="1200" dirty="0"/>
              <a:t>Includes 10 variables related to the digital divide including infrastructure, devices, and demographic characteristics.</a:t>
            </a:r>
          </a:p>
        </p:txBody>
      </p:sp>
      <p:pic>
        <p:nvPicPr>
          <p:cNvPr id="8" name="Picture 7" descr="A picture containing map&#10;&#10;Description automatically generated">
            <a:extLst>
              <a:ext uri="{FF2B5EF4-FFF2-40B4-BE49-F238E27FC236}">
                <a16:creationId xmlns:a16="http://schemas.microsoft.com/office/drawing/2014/main" id="{D9817FCA-6724-0234-2D5D-1C89DCCE37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6901" y="1407370"/>
            <a:ext cx="6362700" cy="4499429"/>
          </a:xfrm>
          <a:prstGeom prst="rect">
            <a:avLst/>
          </a:prstGeom>
        </p:spPr>
      </p:pic>
    </p:spTree>
    <p:extLst>
      <p:ext uri="{BB962C8B-B14F-4D97-AF65-F5344CB8AC3E}">
        <p14:creationId xmlns:p14="http://schemas.microsoft.com/office/powerpoint/2010/main" val="37572572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400" y="1"/>
            <a:ext cx="11887200" cy="1028700"/>
          </a:xfrm>
        </p:spPr>
        <p:txBody>
          <a:bodyPr>
            <a:normAutofit/>
          </a:bodyPr>
          <a:lstStyle/>
          <a:p>
            <a:pPr algn="ctr"/>
            <a:r>
              <a:rPr lang="en-US" sz="3400" dirty="0"/>
              <a:t>Avg. Microbusiness Density (per 100 residents 18 or older)</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31</a:t>
            </a:fld>
            <a:endParaRPr lang="en-US"/>
          </a:p>
        </p:txBody>
      </p:sp>
      <p:sp>
        <p:nvSpPr>
          <p:cNvPr id="8" name="TextBox 7">
            <a:extLst>
              <a:ext uri="{FF2B5EF4-FFF2-40B4-BE49-F238E27FC236}">
                <a16:creationId xmlns:a16="http://schemas.microsoft.com/office/drawing/2014/main" id="{40AF43CC-DD34-B66D-2100-C70E6AB3ED53}"/>
              </a:ext>
            </a:extLst>
          </p:cNvPr>
          <p:cNvSpPr txBox="1"/>
          <p:nvPr/>
        </p:nvSpPr>
        <p:spPr>
          <a:xfrm>
            <a:off x="4884418" y="6469876"/>
            <a:ext cx="2423164" cy="276999"/>
          </a:xfrm>
          <a:prstGeom prst="rect">
            <a:avLst/>
          </a:prstGeom>
          <a:noFill/>
        </p:spPr>
        <p:txBody>
          <a:bodyPr wrap="none" rtlCol="0">
            <a:spAutoFit/>
          </a:bodyPr>
          <a:lstStyle/>
          <a:p>
            <a:r>
              <a:rPr lang="en-US" sz="1200" dirty="0"/>
              <a:t>Source: GoDaddy Venture Forward </a:t>
            </a:r>
          </a:p>
        </p:txBody>
      </p:sp>
      <p:pic>
        <p:nvPicPr>
          <p:cNvPr id="3" name="Picture 2">
            <a:extLst>
              <a:ext uri="{FF2B5EF4-FFF2-40B4-BE49-F238E27FC236}">
                <a16:creationId xmlns:a16="http://schemas.microsoft.com/office/drawing/2014/main" id="{227ACA49-152E-3796-BEA6-B235EBEFFAAC}"/>
              </a:ext>
            </a:extLst>
          </p:cNvPr>
          <p:cNvPicPr preferRelativeResize="0"/>
          <p:nvPr/>
        </p:nvPicPr>
        <p:blipFill>
          <a:blip r:embed="rId2"/>
          <a:stretch>
            <a:fillRect/>
          </a:stretch>
        </p:blipFill>
        <p:spPr>
          <a:xfrm>
            <a:off x="1714500" y="1028700"/>
            <a:ext cx="8763000" cy="5370514"/>
          </a:xfrm>
          <a:prstGeom prst="rect">
            <a:avLst/>
          </a:prstGeom>
        </p:spPr>
      </p:pic>
    </p:spTree>
    <p:extLst>
      <p:ext uri="{BB962C8B-B14F-4D97-AF65-F5344CB8AC3E}">
        <p14:creationId xmlns:p14="http://schemas.microsoft.com/office/powerpoint/2010/main" val="3492449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400" y="37042"/>
            <a:ext cx="11887200" cy="998008"/>
          </a:xfrm>
        </p:spPr>
        <p:txBody>
          <a:bodyPr>
            <a:normAutofit/>
          </a:bodyPr>
          <a:lstStyle/>
          <a:p>
            <a:pPr algn="ctr"/>
            <a:r>
              <a:rPr lang="en-US" sz="3400" dirty="0"/>
              <a:t>Work from home</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32</a:t>
            </a:fld>
            <a:endParaRPr lang="en-US"/>
          </a:p>
        </p:txBody>
      </p:sp>
      <p:sp>
        <p:nvSpPr>
          <p:cNvPr id="5" name="TextBox 4">
            <a:extLst>
              <a:ext uri="{FF2B5EF4-FFF2-40B4-BE49-F238E27FC236}">
                <a16:creationId xmlns:a16="http://schemas.microsoft.com/office/drawing/2014/main" id="{36FABDC0-1E75-2EDF-9A68-B120BDE6BB4E}"/>
              </a:ext>
            </a:extLst>
          </p:cNvPr>
          <p:cNvSpPr txBox="1"/>
          <p:nvPr/>
        </p:nvSpPr>
        <p:spPr>
          <a:xfrm>
            <a:off x="4824657" y="6497637"/>
            <a:ext cx="2542684" cy="276999"/>
          </a:xfrm>
          <a:prstGeom prst="rect">
            <a:avLst/>
          </a:prstGeom>
          <a:noFill/>
        </p:spPr>
        <p:txBody>
          <a:bodyPr wrap="none" rtlCol="0">
            <a:spAutoFit/>
          </a:bodyPr>
          <a:lstStyle/>
          <a:p>
            <a:r>
              <a:rPr lang="en-US" sz="1200" dirty="0"/>
              <a:t>Source: 2017-2021 Census 5-Year ACS</a:t>
            </a:r>
          </a:p>
        </p:txBody>
      </p:sp>
      <p:pic>
        <p:nvPicPr>
          <p:cNvPr id="3" name="Picture 2">
            <a:extLst>
              <a:ext uri="{FF2B5EF4-FFF2-40B4-BE49-F238E27FC236}">
                <a16:creationId xmlns:a16="http://schemas.microsoft.com/office/drawing/2014/main" id="{511715C9-6E52-E991-1B50-24392E5BDD2C}"/>
              </a:ext>
            </a:extLst>
          </p:cNvPr>
          <p:cNvPicPr/>
          <p:nvPr/>
        </p:nvPicPr>
        <p:blipFill>
          <a:blip r:embed="rId2"/>
          <a:stretch>
            <a:fillRect/>
          </a:stretch>
        </p:blipFill>
        <p:spPr>
          <a:xfrm>
            <a:off x="1928812" y="1295400"/>
            <a:ext cx="8334375" cy="5105462"/>
          </a:xfrm>
          <a:prstGeom prst="rect">
            <a:avLst/>
          </a:prstGeom>
        </p:spPr>
      </p:pic>
    </p:spTree>
    <p:extLst>
      <p:ext uri="{BB962C8B-B14F-4D97-AF65-F5344CB8AC3E}">
        <p14:creationId xmlns:p14="http://schemas.microsoft.com/office/powerpoint/2010/main" val="20766984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BA10EE2-EED0-5029-344E-AE49185C79B0}"/>
              </a:ext>
            </a:extLst>
          </p:cNvPr>
          <p:cNvPicPr preferRelativeResize="0"/>
          <p:nvPr/>
        </p:nvPicPr>
        <p:blipFill>
          <a:blip r:embed="rId2"/>
          <a:stretch>
            <a:fillRect/>
          </a:stretch>
        </p:blipFill>
        <p:spPr>
          <a:xfrm>
            <a:off x="1758052" y="1010830"/>
            <a:ext cx="8296853" cy="5085170"/>
          </a:xfrm>
          <a:prstGeom prst="rect">
            <a:avLst/>
          </a:prstGeom>
        </p:spPr>
      </p:pic>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400" y="22064"/>
            <a:ext cx="11887200" cy="1174059"/>
          </a:xfrm>
        </p:spPr>
        <p:txBody>
          <a:bodyPr>
            <a:normAutofit/>
          </a:bodyPr>
          <a:lstStyle/>
          <a:p>
            <a:pPr algn="ctr"/>
            <a:r>
              <a:rPr lang="en-US" sz="3400" dirty="0"/>
              <a:t>Remote Work Potential*: Remote Friendly Occupations </a:t>
            </a:r>
            <a:br>
              <a:rPr lang="en-US" sz="3400" dirty="0"/>
            </a:br>
            <a:r>
              <a:rPr lang="en-US" sz="3400" dirty="0"/>
              <a:t>Versus Working from Home</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33</a:t>
            </a:fld>
            <a:endParaRPr lang="en-US"/>
          </a:p>
        </p:txBody>
      </p:sp>
      <p:grpSp>
        <p:nvGrpSpPr>
          <p:cNvPr id="8" name="Group 7">
            <a:extLst>
              <a:ext uri="{FF2B5EF4-FFF2-40B4-BE49-F238E27FC236}">
                <a16:creationId xmlns:a16="http://schemas.microsoft.com/office/drawing/2014/main" id="{1CBA6D1F-E797-72F7-A3DF-455B0E8BBE6C}"/>
              </a:ext>
            </a:extLst>
          </p:cNvPr>
          <p:cNvGrpSpPr/>
          <p:nvPr/>
        </p:nvGrpSpPr>
        <p:grpSpPr>
          <a:xfrm>
            <a:off x="3232901" y="1691989"/>
            <a:ext cx="1198148" cy="2600577"/>
            <a:chOff x="2775759" y="1891433"/>
            <a:chExt cx="1198148" cy="2600577"/>
          </a:xfrm>
        </p:grpSpPr>
        <p:sp>
          <p:nvSpPr>
            <p:cNvPr id="9" name="TextBox 8">
              <a:extLst>
                <a:ext uri="{FF2B5EF4-FFF2-40B4-BE49-F238E27FC236}">
                  <a16:creationId xmlns:a16="http://schemas.microsoft.com/office/drawing/2014/main" id="{EB4CC4F6-2F6B-8AF9-8151-CB2C0FF4BAC4}"/>
                </a:ext>
              </a:extLst>
            </p:cNvPr>
            <p:cNvSpPr txBox="1"/>
            <p:nvPr/>
          </p:nvSpPr>
          <p:spPr>
            <a:xfrm>
              <a:off x="2775759" y="2760976"/>
              <a:ext cx="1198148" cy="892552"/>
            </a:xfrm>
            <a:prstGeom prst="rect">
              <a:avLst/>
            </a:prstGeom>
            <a:noFill/>
          </p:spPr>
          <p:txBody>
            <a:bodyPr wrap="square" rtlCol="0">
              <a:spAutoFit/>
            </a:bodyPr>
            <a:lstStyle/>
            <a:p>
              <a:pPr algn="ctr"/>
              <a:r>
                <a:rPr lang="en-US" sz="1200" dirty="0"/>
                <a:t>Percentage</a:t>
              </a:r>
              <a:br>
                <a:rPr lang="en-US" sz="1200" dirty="0"/>
              </a:br>
              <a:r>
                <a:rPr lang="en-US" sz="1200" dirty="0"/>
                <a:t> Point </a:t>
              </a:r>
            </a:p>
            <a:p>
              <a:pPr algn="ctr"/>
              <a:r>
                <a:rPr lang="en-US" sz="1200" dirty="0"/>
                <a:t>Difference: </a:t>
              </a:r>
              <a:br>
                <a:rPr lang="en-US" sz="1200" dirty="0"/>
              </a:br>
              <a:r>
                <a:rPr lang="en-US" sz="1400" b="1" dirty="0"/>
                <a:t>25.7</a:t>
              </a:r>
            </a:p>
          </p:txBody>
        </p:sp>
        <p:cxnSp>
          <p:nvCxnSpPr>
            <p:cNvPr id="12" name="Straight Connector 11">
              <a:extLst>
                <a:ext uri="{FF2B5EF4-FFF2-40B4-BE49-F238E27FC236}">
                  <a16:creationId xmlns:a16="http://schemas.microsoft.com/office/drawing/2014/main" id="{CFFB1630-BD90-A400-670C-BA42A969CC53}"/>
                </a:ext>
              </a:extLst>
            </p:cNvPr>
            <p:cNvCxnSpPr/>
            <p:nvPr/>
          </p:nvCxnSpPr>
          <p:spPr>
            <a:xfrm>
              <a:off x="3217996" y="4492010"/>
              <a:ext cx="313674" cy="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D0B6E64-E4A0-FEB0-ABC4-B26C8EF7542E}"/>
                </a:ext>
              </a:extLst>
            </p:cNvPr>
            <p:cNvCxnSpPr/>
            <p:nvPr/>
          </p:nvCxnSpPr>
          <p:spPr>
            <a:xfrm>
              <a:off x="3217996" y="1900958"/>
              <a:ext cx="313674" cy="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5AB37BA-8065-3082-3040-FB8974BC0126}"/>
                </a:ext>
              </a:extLst>
            </p:cNvPr>
            <p:cNvCxnSpPr>
              <a:cxnSpLocks/>
            </p:cNvCxnSpPr>
            <p:nvPr/>
          </p:nvCxnSpPr>
          <p:spPr>
            <a:xfrm>
              <a:off x="3374833" y="1891433"/>
              <a:ext cx="0" cy="803964"/>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CCCC111-CA7C-CAB0-EAC5-333D5A26296D}"/>
                </a:ext>
              </a:extLst>
            </p:cNvPr>
            <p:cNvCxnSpPr>
              <a:cxnSpLocks/>
              <a:stCxn id="9" idx="2"/>
            </p:cNvCxnSpPr>
            <p:nvPr/>
          </p:nvCxnSpPr>
          <p:spPr>
            <a:xfrm>
              <a:off x="3374833" y="3653528"/>
              <a:ext cx="0" cy="838482"/>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0E243481-3895-8F9B-0452-2542039D8679}"/>
              </a:ext>
            </a:extLst>
          </p:cNvPr>
          <p:cNvGrpSpPr/>
          <p:nvPr/>
        </p:nvGrpSpPr>
        <p:grpSpPr>
          <a:xfrm>
            <a:off x="5147278" y="1991801"/>
            <a:ext cx="1198148" cy="2227585"/>
            <a:chOff x="5385750" y="2201038"/>
            <a:chExt cx="1198148" cy="2227585"/>
          </a:xfrm>
        </p:grpSpPr>
        <p:sp>
          <p:nvSpPr>
            <p:cNvPr id="16" name="TextBox 15">
              <a:extLst>
                <a:ext uri="{FF2B5EF4-FFF2-40B4-BE49-F238E27FC236}">
                  <a16:creationId xmlns:a16="http://schemas.microsoft.com/office/drawing/2014/main" id="{420A225E-A640-906C-A470-552759842A43}"/>
                </a:ext>
              </a:extLst>
            </p:cNvPr>
            <p:cNvSpPr txBox="1"/>
            <p:nvPr/>
          </p:nvSpPr>
          <p:spPr>
            <a:xfrm>
              <a:off x="5385750" y="2964894"/>
              <a:ext cx="1198148" cy="892552"/>
            </a:xfrm>
            <a:prstGeom prst="rect">
              <a:avLst/>
            </a:prstGeom>
            <a:noFill/>
          </p:spPr>
          <p:txBody>
            <a:bodyPr wrap="square" rtlCol="0">
              <a:spAutoFit/>
            </a:bodyPr>
            <a:lstStyle/>
            <a:p>
              <a:pPr algn="ctr"/>
              <a:r>
                <a:rPr lang="en-US" sz="1200" dirty="0"/>
                <a:t>Percentage</a:t>
              </a:r>
              <a:br>
                <a:rPr lang="en-US" sz="1200" dirty="0"/>
              </a:br>
              <a:r>
                <a:rPr lang="en-US" sz="1200" dirty="0"/>
                <a:t> Point </a:t>
              </a:r>
            </a:p>
            <a:p>
              <a:pPr algn="ctr"/>
              <a:r>
                <a:rPr lang="en-US" sz="1200" dirty="0"/>
                <a:t>Difference: </a:t>
              </a:r>
              <a:br>
                <a:rPr lang="en-US" sz="1200" dirty="0"/>
              </a:br>
              <a:r>
                <a:rPr lang="en-US" sz="1400" b="1" dirty="0"/>
                <a:t>22.5</a:t>
              </a:r>
            </a:p>
          </p:txBody>
        </p:sp>
        <p:cxnSp>
          <p:nvCxnSpPr>
            <p:cNvPr id="17" name="Straight Connector 16">
              <a:extLst>
                <a:ext uri="{FF2B5EF4-FFF2-40B4-BE49-F238E27FC236}">
                  <a16:creationId xmlns:a16="http://schemas.microsoft.com/office/drawing/2014/main" id="{26BD209E-6819-82CB-9B59-E03611EAC1FC}"/>
                </a:ext>
              </a:extLst>
            </p:cNvPr>
            <p:cNvCxnSpPr/>
            <p:nvPr/>
          </p:nvCxnSpPr>
          <p:spPr>
            <a:xfrm>
              <a:off x="5834222" y="4428623"/>
              <a:ext cx="313674" cy="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8736966-F272-CC1E-CA8B-886785B2B5EB}"/>
                </a:ext>
              </a:extLst>
            </p:cNvPr>
            <p:cNvCxnSpPr/>
            <p:nvPr/>
          </p:nvCxnSpPr>
          <p:spPr>
            <a:xfrm>
              <a:off x="5831277" y="2201038"/>
              <a:ext cx="313674" cy="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10587E0-05D3-43D7-B764-184E1AB6C561}"/>
                </a:ext>
              </a:extLst>
            </p:cNvPr>
            <p:cNvCxnSpPr>
              <a:cxnSpLocks/>
              <a:endCxn id="16" idx="0"/>
            </p:cNvCxnSpPr>
            <p:nvPr/>
          </p:nvCxnSpPr>
          <p:spPr>
            <a:xfrm>
              <a:off x="5984824" y="2201038"/>
              <a:ext cx="0" cy="763856"/>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FC1B3BE-8F7B-FCC3-C3CB-625A8A3E620F}"/>
                </a:ext>
              </a:extLst>
            </p:cNvPr>
            <p:cNvCxnSpPr>
              <a:cxnSpLocks/>
              <a:stCxn id="16" idx="2"/>
            </p:cNvCxnSpPr>
            <p:nvPr/>
          </p:nvCxnSpPr>
          <p:spPr>
            <a:xfrm>
              <a:off x="5984824" y="3857446"/>
              <a:ext cx="0" cy="568606"/>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2F068F95-0687-AB57-94F9-C55A9D7A2FD0}"/>
              </a:ext>
            </a:extLst>
          </p:cNvPr>
          <p:cNvGrpSpPr/>
          <p:nvPr/>
        </p:nvGrpSpPr>
        <p:grpSpPr>
          <a:xfrm>
            <a:off x="7036024" y="2542482"/>
            <a:ext cx="1198148" cy="2091613"/>
            <a:chOff x="8040444" y="2992125"/>
            <a:chExt cx="1198148" cy="2091613"/>
          </a:xfrm>
        </p:grpSpPr>
        <p:sp>
          <p:nvSpPr>
            <p:cNvPr id="21" name="TextBox 20">
              <a:extLst>
                <a:ext uri="{FF2B5EF4-FFF2-40B4-BE49-F238E27FC236}">
                  <a16:creationId xmlns:a16="http://schemas.microsoft.com/office/drawing/2014/main" id="{9A68ADBE-AECC-EE60-7E94-3675B33E08AE}"/>
                </a:ext>
              </a:extLst>
            </p:cNvPr>
            <p:cNvSpPr txBox="1"/>
            <p:nvPr/>
          </p:nvSpPr>
          <p:spPr>
            <a:xfrm>
              <a:off x="8040444" y="3655863"/>
              <a:ext cx="1198148" cy="892552"/>
            </a:xfrm>
            <a:prstGeom prst="rect">
              <a:avLst/>
            </a:prstGeom>
            <a:noFill/>
          </p:spPr>
          <p:txBody>
            <a:bodyPr wrap="square" rtlCol="0">
              <a:spAutoFit/>
            </a:bodyPr>
            <a:lstStyle/>
            <a:p>
              <a:pPr algn="ctr"/>
              <a:r>
                <a:rPr lang="en-US" sz="1200" dirty="0"/>
                <a:t>Percentage</a:t>
              </a:r>
              <a:br>
                <a:rPr lang="en-US" sz="1200" dirty="0"/>
              </a:br>
              <a:r>
                <a:rPr lang="en-US" sz="1200" dirty="0"/>
                <a:t> Point </a:t>
              </a:r>
            </a:p>
            <a:p>
              <a:pPr algn="ctr"/>
              <a:r>
                <a:rPr lang="en-US" sz="1200" dirty="0"/>
                <a:t>Difference: </a:t>
              </a:r>
              <a:br>
                <a:rPr lang="en-US" sz="1200" dirty="0"/>
              </a:br>
              <a:r>
                <a:rPr lang="en-US" sz="1400" b="1" dirty="0"/>
                <a:t>21.0</a:t>
              </a:r>
            </a:p>
          </p:txBody>
        </p:sp>
        <p:cxnSp>
          <p:nvCxnSpPr>
            <p:cNvPr id="22" name="Straight Connector 21">
              <a:extLst>
                <a:ext uri="{FF2B5EF4-FFF2-40B4-BE49-F238E27FC236}">
                  <a16:creationId xmlns:a16="http://schemas.microsoft.com/office/drawing/2014/main" id="{1B423FA0-E4B3-6570-929B-A9283D503787}"/>
                </a:ext>
              </a:extLst>
            </p:cNvPr>
            <p:cNvCxnSpPr/>
            <p:nvPr/>
          </p:nvCxnSpPr>
          <p:spPr>
            <a:xfrm>
              <a:off x="8482681" y="5083738"/>
              <a:ext cx="313674" cy="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616797E-0044-3804-BA5A-23B8EB309CA5}"/>
                </a:ext>
              </a:extLst>
            </p:cNvPr>
            <p:cNvCxnSpPr/>
            <p:nvPr/>
          </p:nvCxnSpPr>
          <p:spPr>
            <a:xfrm>
              <a:off x="8492549" y="3001650"/>
              <a:ext cx="313674" cy="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0A6256E-6780-BAE0-B803-D02FE024579F}"/>
                </a:ext>
              </a:extLst>
            </p:cNvPr>
            <p:cNvCxnSpPr>
              <a:cxnSpLocks/>
              <a:endCxn id="21" idx="0"/>
            </p:cNvCxnSpPr>
            <p:nvPr/>
          </p:nvCxnSpPr>
          <p:spPr>
            <a:xfrm>
              <a:off x="8639518" y="2992125"/>
              <a:ext cx="0" cy="663738"/>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2B7492E-2C75-E0CD-947E-C582F412F7D7}"/>
                </a:ext>
              </a:extLst>
            </p:cNvPr>
            <p:cNvCxnSpPr>
              <a:cxnSpLocks/>
              <a:stCxn id="21" idx="2"/>
            </p:cNvCxnSpPr>
            <p:nvPr/>
          </p:nvCxnSpPr>
          <p:spPr>
            <a:xfrm>
              <a:off x="8639518" y="4548415"/>
              <a:ext cx="0" cy="528614"/>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AADBAC77-8094-925B-9C83-2132E5A4A84C}"/>
              </a:ext>
            </a:extLst>
          </p:cNvPr>
          <p:cNvSpPr txBox="1"/>
          <p:nvPr/>
        </p:nvSpPr>
        <p:spPr>
          <a:xfrm>
            <a:off x="326667" y="6223250"/>
            <a:ext cx="4335992" cy="461665"/>
          </a:xfrm>
          <a:prstGeom prst="rect">
            <a:avLst/>
          </a:prstGeom>
          <a:noFill/>
        </p:spPr>
        <p:txBody>
          <a:bodyPr wrap="square" rtlCol="0">
            <a:spAutoFit/>
          </a:bodyPr>
          <a:lstStyle/>
          <a:p>
            <a:r>
              <a:rPr lang="en-US" sz="1200" dirty="0"/>
              <a:t>Source: </a:t>
            </a:r>
            <a:r>
              <a:rPr lang="en-US" sz="1200" dirty="0">
                <a:solidFill>
                  <a:schemeClr val="tx1">
                    <a:lumMod val="65000"/>
                    <a:lumOff val="35000"/>
                  </a:schemeClr>
                </a:solidFill>
              </a:rPr>
              <a:t>2017-2021 Census ACS 5-Year; Lightcast; Purdue Center for Regional Development </a:t>
            </a:r>
            <a:r>
              <a:rPr lang="en-US" sz="1200" dirty="0">
                <a:hlinkClick r:id="rId3"/>
              </a:rPr>
              <a:t>National Bureau of Economic Research</a:t>
            </a:r>
            <a:endParaRPr lang="en-US" sz="1200" dirty="0"/>
          </a:p>
        </p:txBody>
      </p:sp>
      <p:sp>
        <p:nvSpPr>
          <p:cNvPr id="5" name="TextBox 4">
            <a:extLst>
              <a:ext uri="{FF2B5EF4-FFF2-40B4-BE49-F238E27FC236}">
                <a16:creationId xmlns:a16="http://schemas.microsoft.com/office/drawing/2014/main" id="{EA0F984F-F15C-B54F-E4CE-75954416187D}"/>
              </a:ext>
            </a:extLst>
          </p:cNvPr>
          <p:cNvSpPr txBox="1"/>
          <p:nvPr/>
        </p:nvSpPr>
        <p:spPr>
          <a:xfrm>
            <a:off x="4857750" y="6170555"/>
            <a:ext cx="6170773" cy="646331"/>
          </a:xfrm>
          <a:prstGeom prst="rect">
            <a:avLst/>
          </a:prstGeom>
          <a:noFill/>
        </p:spPr>
        <p:txBody>
          <a:bodyPr wrap="square" rtlCol="0">
            <a:spAutoFit/>
          </a:bodyPr>
          <a:lstStyle/>
          <a:p>
            <a:pPr algn="r"/>
            <a:r>
              <a:rPr lang="en-US" sz="1200" dirty="0"/>
              <a:t>*Potential is in percentage points and is the difference between the share of remote work friendly occupations minus the share working from home (non-agriculture). A digitally inclusive community works towards leveraging this potential by reducing this number.</a:t>
            </a:r>
          </a:p>
        </p:txBody>
      </p:sp>
      <p:grpSp>
        <p:nvGrpSpPr>
          <p:cNvPr id="6" name="Group 5">
            <a:extLst>
              <a:ext uri="{FF2B5EF4-FFF2-40B4-BE49-F238E27FC236}">
                <a16:creationId xmlns:a16="http://schemas.microsoft.com/office/drawing/2014/main" id="{4BC0EAD3-A621-359E-F822-1BC272A15D80}"/>
              </a:ext>
            </a:extLst>
          </p:cNvPr>
          <p:cNvGrpSpPr/>
          <p:nvPr/>
        </p:nvGrpSpPr>
        <p:grpSpPr>
          <a:xfrm>
            <a:off x="8944700" y="2439476"/>
            <a:ext cx="1198148" cy="2557413"/>
            <a:chOff x="10485745" y="3619587"/>
            <a:chExt cx="1198148" cy="2557413"/>
          </a:xfrm>
        </p:grpSpPr>
        <p:sp>
          <p:nvSpPr>
            <p:cNvPr id="11" name="TextBox 10">
              <a:extLst>
                <a:ext uri="{FF2B5EF4-FFF2-40B4-BE49-F238E27FC236}">
                  <a16:creationId xmlns:a16="http://schemas.microsoft.com/office/drawing/2014/main" id="{09F5AE19-B4E3-7788-F25F-CDA80D596DAF}"/>
                </a:ext>
              </a:extLst>
            </p:cNvPr>
            <p:cNvSpPr txBox="1"/>
            <p:nvPr/>
          </p:nvSpPr>
          <p:spPr>
            <a:xfrm>
              <a:off x="10485745" y="4579534"/>
              <a:ext cx="1198148" cy="892552"/>
            </a:xfrm>
            <a:prstGeom prst="rect">
              <a:avLst/>
            </a:prstGeom>
            <a:noFill/>
          </p:spPr>
          <p:txBody>
            <a:bodyPr wrap="square" rtlCol="0">
              <a:spAutoFit/>
            </a:bodyPr>
            <a:lstStyle/>
            <a:p>
              <a:pPr algn="ctr"/>
              <a:r>
                <a:rPr lang="en-US" sz="1200" dirty="0"/>
                <a:t>Percentage</a:t>
              </a:r>
              <a:br>
                <a:rPr lang="en-US" sz="1200" dirty="0"/>
              </a:br>
              <a:r>
                <a:rPr lang="en-US" sz="1200" dirty="0"/>
                <a:t> Point </a:t>
              </a:r>
            </a:p>
            <a:p>
              <a:pPr algn="ctr"/>
              <a:r>
                <a:rPr lang="en-US" sz="1200" dirty="0"/>
                <a:t>Difference: </a:t>
              </a:r>
              <a:br>
                <a:rPr lang="en-US" sz="1200" dirty="0"/>
              </a:br>
              <a:r>
                <a:rPr lang="en-US" sz="1400" b="1" dirty="0"/>
                <a:t>25.5</a:t>
              </a:r>
            </a:p>
          </p:txBody>
        </p:sp>
        <p:cxnSp>
          <p:nvCxnSpPr>
            <p:cNvPr id="26" name="Straight Connector 25">
              <a:extLst>
                <a:ext uri="{FF2B5EF4-FFF2-40B4-BE49-F238E27FC236}">
                  <a16:creationId xmlns:a16="http://schemas.microsoft.com/office/drawing/2014/main" id="{4FA35577-4238-5D8D-F083-D76255B4ABA5}"/>
                </a:ext>
              </a:extLst>
            </p:cNvPr>
            <p:cNvCxnSpPr>
              <a:cxnSpLocks/>
            </p:cNvCxnSpPr>
            <p:nvPr/>
          </p:nvCxnSpPr>
          <p:spPr>
            <a:xfrm>
              <a:off x="10920612" y="6177000"/>
              <a:ext cx="313674" cy="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0CF8142-8895-D0A8-A662-E40568742508}"/>
                </a:ext>
              </a:extLst>
            </p:cNvPr>
            <p:cNvCxnSpPr/>
            <p:nvPr/>
          </p:nvCxnSpPr>
          <p:spPr>
            <a:xfrm>
              <a:off x="10923650" y="3619587"/>
              <a:ext cx="313674" cy="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5C28C80-F0E1-159F-F103-CEA53436F6F9}"/>
                </a:ext>
              </a:extLst>
            </p:cNvPr>
            <p:cNvCxnSpPr>
              <a:cxnSpLocks/>
              <a:endCxn id="11" idx="0"/>
            </p:cNvCxnSpPr>
            <p:nvPr/>
          </p:nvCxnSpPr>
          <p:spPr>
            <a:xfrm>
              <a:off x="11084819" y="3619587"/>
              <a:ext cx="0" cy="959947"/>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83CFD35-8D28-EF95-B783-8C1E52BEC855}"/>
                </a:ext>
              </a:extLst>
            </p:cNvPr>
            <p:cNvCxnSpPr>
              <a:cxnSpLocks/>
            </p:cNvCxnSpPr>
            <p:nvPr/>
          </p:nvCxnSpPr>
          <p:spPr>
            <a:xfrm>
              <a:off x="11073275" y="5494936"/>
              <a:ext cx="0" cy="663014"/>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660223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400" y="30692"/>
            <a:ext cx="11887200" cy="998008"/>
          </a:xfrm>
        </p:spPr>
        <p:txBody>
          <a:bodyPr>
            <a:normAutofit/>
          </a:bodyPr>
          <a:lstStyle/>
          <a:p>
            <a:pPr algn="ctr"/>
            <a:r>
              <a:rPr lang="en-US" sz="3400" dirty="0"/>
              <a:t>Digital Economy Jobs*</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34</a:t>
            </a:fld>
            <a:endParaRPr lang="en-US"/>
          </a:p>
        </p:txBody>
      </p:sp>
      <p:sp>
        <p:nvSpPr>
          <p:cNvPr id="8" name="TextBox 7">
            <a:extLst>
              <a:ext uri="{FF2B5EF4-FFF2-40B4-BE49-F238E27FC236}">
                <a16:creationId xmlns:a16="http://schemas.microsoft.com/office/drawing/2014/main" id="{40AF43CC-DD34-B66D-2100-C70E6AB3ED53}"/>
              </a:ext>
            </a:extLst>
          </p:cNvPr>
          <p:cNvSpPr txBox="1"/>
          <p:nvPr/>
        </p:nvSpPr>
        <p:spPr>
          <a:xfrm>
            <a:off x="4556654" y="6135985"/>
            <a:ext cx="3078692" cy="276999"/>
          </a:xfrm>
          <a:prstGeom prst="rect">
            <a:avLst/>
          </a:prstGeom>
          <a:noFill/>
        </p:spPr>
        <p:txBody>
          <a:bodyPr wrap="square" rtlCol="0">
            <a:spAutoFit/>
          </a:bodyPr>
          <a:lstStyle/>
          <a:p>
            <a:r>
              <a:rPr lang="en-US" sz="1200" dirty="0"/>
              <a:t>Source: Lightcast; Bureau of Economic Analysis</a:t>
            </a:r>
          </a:p>
        </p:txBody>
      </p:sp>
      <p:sp>
        <p:nvSpPr>
          <p:cNvPr id="7" name="TextBox 6">
            <a:extLst>
              <a:ext uri="{FF2B5EF4-FFF2-40B4-BE49-F238E27FC236}">
                <a16:creationId xmlns:a16="http://schemas.microsoft.com/office/drawing/2014/main" id="{06088BFF-E008-7036-06DC-C79AACE6A6EF}"/>
              </a:ext>
            </a:extLst>
          </p:cNvPr>
          <p:cNvSpPr txBox="1"/>
          <p:nvPr/>
        </p:nvSpPr>
        <p:spPr>
          <a:xfrm>
            <a:off x="2867025" y="6396335"/>
            <a:ext cx="6457950" cy="461665"/>
          </a:xfrm>
          <a:prstGeom prst="rect">
            <a:avLst/>
          </a:prstGeom>
          <a:noFill/>
        </p:spPr>
        <p:txBody>
          <a:bodyPr wrap="square" rtlCol="0">
            <a:spAutoFit/>
          </a:bodyPr>
          <a:lstStyle/>
          <a:p>
            <a:pPr algn="ctr"/>
            <a:r>
              <a:rPr lang="en-US" sz="1200" dirty="0"/>
              <a:t>*Includes 44 industries considered to be “fully” part of the digital economy ranging from hardware &amp; software to data processing; does not include warehousing or retail associated with e-commerce</a:t>
            </a:r>
          </a:p>
        </p:txBody>
      </p:sp>
      <p:pic>
        <p:nvPicPr>
          <p:cNvPr id="3" name="Picture 2">
            <a:extLst>
              <a:ext uri="{FF2B5EF4-FFF2-40B4-BE49-F238E27FC236}">
                <a16:creationId xmlns:a16="http://schemas.microsoft.com/office/drawing/2014/main" id="{FAB47C0A-EBAF-1BC5-8DF6-D7382ECA80EF}"/>
              </a:ext>
            </a:extLst>
          </p:cNvPr>
          <p:cNvPicPr preferRelativeResize="0"/>
          <p:nvPr/>
        </p:nvPicPr>
        <p:blipFill>
          <a:blip r:embed="rId2"/>
          <a:stretch>
            <a:fillRect/>
          </a:stretch>
        </p:blipFill>
        <p:spPr>
          <a:xfrm>
            <a:off x="1952625" y="1030018"/>
            <a:ext cx="8291504" cy="5065982"/>
          </a:xfrm>
          <a:prstGeom prst="rect">
            <a:avLst/>
          </a:prstGeom>
        </p:spPr>
      </p:pic>
    </p:spTree>
    <p:extLst>
      <p:ext uri="{BB962C8B-B14F-4D97-AF65-F5344CB8AC3E}">
        <p14:creationId xmlns:p14="http://schemas.microsoft.com/office/powerpoint/2010/main" val="38023351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400" y="30692"/>
            <a:ext cx="11887200" cy="998008"/>
          </a:xfrm>
        </p:spPr>
        <p:txBody>
          <a:bodyPr>
            <a:normAutofit/>
          </a:bodyPr>
          <a:lstStyle/>
          <a:p>
            <a:pPr algn="ctr"/>
            <a:r>
              <a:rPr lang="en-US" sz="3400" dirty="0"/>
              <a:t>Share of Occupations by Digital Skills Level</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35</a:t>
            </a:fld>
            <a:endParaRPr lang="en-US"/>
          </a:p>
        </p:txBody>
      </p:sp>
      <p:sp>
        <p:nvSpPr>
          <p:cNvPr id="8" name="TextBox 7">
            <a:extLst>
              <a:ext uri="{FF2B5EF4-FFF2-40B4-BE49-F238E27FC236}">
                <a16:creationId xmlns:a16="http://schemas.microsoft.com/office/drawing/2014/main" id="{40AF43CC-DD34-B66D-2100-C70E6AB3ED53}"/>
              </a:ext>
            </a:extLst>
          </p:cNvPr>
          <p:cNvSpPr txBox="1"/>
          <p:nvPr/>
        </p:nvSpPr>
        <p:spPr>
          <a:xfrm>
            <a:off x="5131536" y="6444476"/>
            <a:ext cx="1928926" cy="276999"/>
          </a:xfrm>
          <a:prstGeom prst="rect">
            <a:avLst/>
          </a:prstGeom>
          <a:noFill/>
        </p:spPr>
        <p:txBody>
          <a:bodyPr wrap="none" rtlCol="0">
            <a:spAutoFit/>
          </a:bodyPr>
          <a:lstStyle/>
          <a:p>
            <a:r>
              <a:rPr lang="en-US" sz="1200" dirty="0"/>
              <a:t>Source: Lightcast; Brookings</a:t>
            </a:r>
          </a:p>
        </p:txBody>
      </p:sp>
      <p:pic>
        <p:nvPicPr>
          <p:cNvPr id="3" name="Picture 2">
            <a:extLst>
              <a:ext uri="{FF2B5EF4-FFF2-40B4-BE49-F238E27FC236}">
                <a16:creationId xmlns:a16="http://schemas.microsoft.com/office/drawing/2014/main" id="{B6E43390-859F-E2EC-BE8D-3A82F1F69D3E}"/>
              </a:ext>
            </a:extLst>
          </p:cNvPr>
          <p:cNvPicPr preferRelativeResize="0"/>
          <p:nvPr/>
        </p:nvPicPr>
        <p:blipFill>
          <a:blip r:embed="rId2"/>
          <a:stretch>
            <a:fillRect/>
          </a:stretch>
        </p:blipFill>
        <p:spPr>
          <a:xfrm>
            <a:off x="1708838" y="1034410"/>
            <a:ext cx="8774323" cy="5366390"/>
          </a:xfrm>
          <a:prstGeom prst="rect">
            <a:avLst/>
          </a:prstGeom>
        </p:spPr>
      </p:pic>
    </p:spTree>
    <p:extLst>
      <p:ext uri="{BB962C8B-B14F-4D97-AF65-F5344CB8AC3E}">
        <p14:creationId xmlns:p14="http://schemas.microsoft.com/office/powerpoint/2010/main" val="4292554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400" y="30692"/>
            <a:ext cx="11811000" cy="998008"/>
          </a:xfrm>
        </p:spPr>
        <p:txBody>
          <a:bodyPr>
            <a:normAutofit/>
          </a:bodyPr>
          <a:lstStyle/>
          <a:p>
            <a:pPr algn="ctr"/>
            <a:r>
              <a:rPr lang="en-US" sz="3400" dirty="0"/>
              <a:t>Race/Ethnicity: Percent Total Population</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4</a:t>
            </a:fld>
            <a:endParaRPr lang="en-US"/>
          </a:p>
        </p:txBody>
      </p:sp>
      <p:sp>
        <p:nvSpPr>
          <p:cNvPr id="8" name="TextBox 7">
            <a:extLst>
              <a:ext uri="{FF2B5EF4-FFF2-40B4-BE49-F238E27FC236}">
                <a16:creationId xmlns:a16="http://schemas.microsoft.com/office/drawing/2014/main" id="{40AF43CC-DD34-B66D-2100-C70E6AB3ED53}"/>
              </a:ext>
            </a:extLst>
          </p:cNvPr>
          <p:cNvSpPr txBox="1"/>
          <p:nvPr/>
        </p:nvSpPr>
        <p:spPr>
          <a:xfrm>
            <a:off x="4824657" y="6497637"/>
            <a:ext cx="2542684" cy="276999"/>
          </a:xfrm>
          <a:prstGeom prst="rect">
            <a:avLst/>
          </a:prstGeom>
          <a:noFill/>
        </p:spPr>
        <p:txBody>
          <a:bodyPr wrap="none" rtlCol="0">
            <a:spAutoFit/>
          </a:bodyPr>
          <a:lstStyle/>
          <a:p>
            <a:r>
              <a:rPr lang="en-US" sz="1200" dirty="0"/>
              <a:t>Source: 2017-2021 Census 5-Year ACS</a:t>
            </a:r>
          </a:p>
        </p:txBody>
      </p:sp>
      <p:pic>
        <p:nvPicPr>
          <p:cNvPr id="3" name="Picture 2">
            <a:extLst>
              <a:ext uri="{FF2B5EF4-FFF2-40B4-BE49-F238E27FC236}">
                <a16:creationId xmlns:a16="http://schemas.microsoft.com/office/drawing/2014/main" id="{F07AFC62-FDA0-3926-2EEB-4697059E9BE1}"/>
              </a:ext>
            </a:extLst>
          </p:cNvPr>
          <p:cNvPicPr preferRelativeResize="0"/>
          <p:nvPr/>
        </p:nvPicPr>
        <p:blipFill>
          <a:blip r:embed="rId2"/>
          <a:stretch>
            <a:fillRect/>
          </a:stretch>
        </p:blipFill>
        <p:spPr>
          <a:xfrm>
            <a:off x="1719805" y="1032291"/>
            <a:ext cx="8752389" cy="5368509"/>
          </a:xfrm>
          <a:prstGeom prst="rect">
            <a:avLst/>
          </a:prstGeom>
        </p:spPr>
      </p:pic>
    </p:spTree>
    <p:extLst>
      <p:ext uri="{BB962C8B-B14F-4D97-AF65-F5344CB8AC3E}">
        <p14:creationId xmlns:p14="http://schemas.microsoft.com/office/powerpoint/2010/main" val="3702837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400" y="30692"/>
            <a:ext cx="11811000" cy="998008"/>
          </a:xfrm>
        </p:spPr>
        <p:txBody>
          <a:bodyPr>
            <a:normAutofit/>
          </a:bodyPr>
          <a:lstStyle/>
          <a:p>
            <a:pPr algn="ctr"/>
            <a:r>
              <a:rPr lang="en-US" sz="3400" dirty="0"/>
              <a:t>Age Groups: Percent Total Population</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5</a:t>
            </a:fld>
            <a:endParaRPr lang="en-US"/>
          </a:p>
        </p:txBody>
      </p:sp>
      <p:pic>
        <p:nvPicPr>
          <p:cNvPr id="5" name="Picture 4">
            <a:extLst>
              <a:ext uri="{FF2B5EF4-FFF2-40B4-BE49-F238E27FC236}">
                <a16:creationId xmlns:a16="http://schemas.microsoft.com/office/drawing/2014/main" id="{A237FA52-8431-748C-AA49-7B8EDB98BE3B}"/>
              </a:ext>
            </a:extLst>
          </p:cNvPr>
          <p:cNvPicPr preferRelativeResize="0"/>
          <p:nvPr/>
        </p:nvPicPr>
        <p:blipFill>
          <a:blip r:embed="rId2"/>
          <a:stretch>
            <a:fillRect/>
          </a:stretch>
        </p:blipFill>
        <p:spPr>
          <a:xfrm>
            <a:off x="1704975" y="1024894"/>
            <a:ext cx="8775835" cy="5375905"/>
          </a:xfrm>
          <a:prstGeom prst="rect">
            <a:avLst/>
          </a:prstGeom>
        </p:spPr>
      </p:pic>
    </p:spTree>
    <p:extLst>
      <p:ext uri="{BB962C8B-B14F-4D97-AF65-F5344CB8AC3E}">
        <p14:creationId xmlns:p14="http://schemas.microsoft.com/office/powerpoint/2010/main" val="2519083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400" y="30692"/>
            <a:ext cx="11811000" cy="998008"/>
          </a:xfrm>
        </p:spPr>
        <p:txBody>
          <a:bodyPr>
            <a:normAutofit/>
          </a:bodyPr>
          <a:lstStyle/>
          <a:p>
            <a:pPr algn="ctr"/>
            <a:r>
              <a:rPr lang="en-US" sz="3400" dirty="0"/>
              <a:t>Educational Attainment: Percent Population 25 or Older</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6</a:t>
            </a:fld>
            <a:endParaRPr lang="en-US"/>
          </a:p>
        </p:txBody>
      </p:sp>
      <p:pic>
        <p:nvPicPr>
          <p:cNvPr id="6" name="Picture 5">
            <a:extLst>
              <a:ext uri="{FF2B5EF4-FFF2-40B4-BE49-F238E27FC236}">
                <a16:creationId xmlns:a16="http://schemas.microsoft.com/office/drawing/2014/main" id="{4E2C5FB0-BD54-BBD6-D112-C28D096EF339}"/>
              </a:ext>
            </a:extLst>
          </p:cNvPr>
          <p:cNvPicPr preferRelativeResize="0"/>
          <p:nvPr/>
        </p:nvPicPr>
        <p:blipFill>
          <a:blip r:embed="rId2"/>
          <a:stretch>
            <a:fillRect/>
          </a:stretch>
        </p:blipFill>
        <p:spPr>
          <a:xfrm>
            <a:off x="1704975" y="1024894"/>
            <a:ext cx="8775835" cy="5375905"/>
          </a:xfrm>
          <a:prstGeom prst="rect">
            <a:avLst/>
          </a:prstGeom>
        </p:spPr>
      </p:pic>
      <p:sp>
        <p:nvSpPr>
          <p:cNvPr id="5" name="TextBox 4">
            <a:extLst>
              <a:ext uri="{FF2B5EF4-FFF2-40B4-BE49-F238E27FC236}">
                <a16:creationId xmlns:a16="http://schemas.microsoft.com/office/drawing/2014/main" id="{0EC87808-9BAC-3267-F01A-4BA3193E5D30}"/>
              </a:ext>
            </a:extLst>
          </p:cNvPr>
          <p:cNvSpPr txBox="1"/>
          <p:nvPr/>
        </p:nvSpPr>
        <p:spPr>
          <a:xfrm>
            <a:off x="4824657" y="6497637"/>
            <a:ext cx="2542684" cy="276999"/>
          </a:xfrm>
          <a:prstGeom prst="rect">
            <a:avLst/>
          </a:prstGeom>
          <a:noFill/>
        </p:spPr>
        <p:txBody>
          <a:bodyPr wrap="none" rtlCol="0">
            <a:spAutoFit/>
          </a:bodyPr>
          <a:lstStyle/>
          <a:p>
            <a:r>
              <a:rPr lang="en-US" sz="1200" dirty="0"/>
              <a:t>Source: 2017-2021 Census 5-Year ACS</a:t>
            </a:r>
          </a:p>
        </p:txBody>
      </p:sp>
    </p:spTree>
    <p:extLst>
      <p:ext uri="{BB962C8B-B14F-4D97-AF65-F5344CB8AC3E}">
        <p14:creationId xmlns:p14="http://schemas.microsoft.com/office/powerpoint/2010/main" val="3231157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400" y="30692"/>
            <a:ext cx="11811000" cy="998008"/>
          </a:xfrm>
        </p:spPr>
        <p:txBody>
          <a:bodyPr>
            <a:normAutofit/>
          </a:bodyPr>
          <a:lstStyle/>
          <a:p>
            <a:pPr algn="ctr"/>
            <a:r>
              <a:rPr lang="en-US" sz="3400" dirty="0"/>
              <a:t>Children by Grade: No access to internet or computers</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7</a:t>
            </a:fld>
            <a:endParaRPr lang="en-US"/>
          </a:p>
        </p:txBody>
      </p:sp>
      <p:pic>
        <p:nvPicPr>
          <p:cNvPr id="3" name="Picture 2">
            <a:extLst>
              <a:ext uri="{FF2B5EF4-FFF2-40B4-BE49-F238E27FC236}">
                <a16:creationId xmlns:a16="http://schemas.microsoft.com/office/drawing/2014/main" id="{2EEF8775-3311-7DD6-DBAE-8C4C985F67B9}"/>
              </a:ext>
            </a:extLst>
          </p:cNvPr>
          <p:cNvPicPr preferRelativeResize="0"/>
          <p:nvPr/>
        </p:nvPicPr>
        <p:blipFill>
          <a:blip r:embed="rId2"/>
          <a:stretch>
            <a:fillRect/>
          </a:stretch>
        </p:blipFill>
        <p:spPr>
          <a:xfrm>
            <a:off x="1694290" y="1028700"/>
            <a:ext cx="8801834" cy="5372100"/>
          </a:xfrm>
          <a:prstGeom prst="rect">
            <a:avLst/>
          </a:prstGeom>
        </p:spPr>
      </p:pic>
      <p:sp>
        <p:nvSpPr>
          <p:cNvPr id="6" name="TextBox 5">
            <a:extLst>
              <a:ext uri="{FF2B5EF4-FFF2-40B4-BE49-F238E27FC236}">
                <a16:creationId xmlns:a16="http://schemas.microsoft.com/office/drawing/2014/main" id="{B1624D3C-B797-206C-302D-104C2773372A}"/>
              </a:ext>
            </a:extLst>
          </p:cNvPr>
          <p:cNvSpPr txBox="1"/>
          <p:nvPr/>
        </p:nvSpPr>
        <p:spPr>
          <a:xfrm>
            <a:off x="4824657" y="6497637"/>
            <a:ext cx="2542684" cy="276999"/>
          </a:xfrm>
          <a:prstGeom prst="rect">
            <a:avLst/>
          </a:prstGeom>
          <a:noFill/>
        </p:spPr>
        <p:txBody>
          <a:bodyPr wrap="none" rtlCol="0">
            <a:spAutoFit/>
          </a:bodyPr>
          <a:lstStyle/>
          <a:p>
            <a:r>
              <a:rPr lang="en-US" sz="1200" dirty="0"/>
              <a:t>Source: 2017-2021 Census 5-Year ACS</a:t>
            </a:r>
          </a:p>
        </p:txBody>
      </p:sp>
    </p:spTree>
    <p:extLst>
      <p:ext uri="{BB962C8B-B14F-4D97-AF65-F5344CB8AC3E}">
        <p14:creationId xmlns:p14="http://schemas.microsoft.com/office/powerpoint/2010/main" val="2653937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C3C0735-F779-1395-6219-3A394A3F192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32" imgH="530" progId="TCLayout.ActiveDocument.1">
                  <p:embed/>
                </p:oleObj>
              </mc:Choice>
              <mc:Fallback>
                <p:oleObj name="think-cell Slide" r:id="rId3" imgW="532" imgH="530" progId="TCLayout.ActiveDocument.1">
                  <p:embed/>
                  <p:pic>
                    <p:nvPicPr>
                      <p:cNvPr id="3" name="Object 2" hidden="1">
                        <a:extLst>
                          <a:ext uri="{FF2B5EF4-FFF2-40B4-BE49-F238E27FC236}">
                            <a16:creationId xmlns:a16="http://schemas.microsoft.com/office/drawing/2014/main" id="{3C3C0735-F779-1395-6219-3A394A3F192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400" y="30692"/>
            <a:ext cx="11811000" cy="998008"/>
          </a:xfrm>
        </p:spPr>
        <p:txBody>
          <a:bodyPr vert="horz">
            <a:normAutofit/>
          </a:bodyPr>
          <a:lstStyle/>
          <a:p>
            <a:pPr algn="ctr"/>
            <a:r>
              <a:rPr lang="en-US" sz="3400" dirty="0"/>
              <a:t>Computer, No Internet Access by Selected Race/Ethnicity</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8</a:t>
            </a:fld>
            <a:endParaRPr lang="en-US"/>
          </a:p>
        </p:txBody>
      </p:sp>
      <p:pic>
        <p:nvPicPr>
          <p:cNvPr id="5" name="Picture 4">
            <a:extLst>
              <a:ext uri="{FF2B5EF4-FFF2-40B4-BE49-F238E27FC236}">
                <a16:creationId xmlns:a16="http://schemas.microsoft.com/office/drawing/2014/main" id="{525CEAB4-D632-F9C2-7F2F-9072947F1B45}"/>
              </a:ext>
            </a:extLst>
          </p:cNvPr>
          <p:cNvPicPr preferRelativeResize="0"/>
          <p:nvPr/>
        </p:nvPicPr>
        <p:blipFill>
          <a:blip r:embed="rId5"/>
          <a:stretch>
            <a:fillRect/>
          </a:stretch>
        </p:blipFill>
        <p:spPr>
          <a:xfrm>
            <a:off x="1714501" y="1038604"/>
            <a:ext cx="8777626" cy="5362196"/>
          </a:xfrm>
          <a:prstGeom prst="rect">
            <a:avLst/>
          </a:prstGeom>
        </p:spPr>
      </p:pic>
      <p:sp>
        <p:nvSpPr>
          <p:cNvPr id="7" name="TextBox 6">
            <a:extLst>
              <a:ext uri="{FF2B5EF4-FFF2-40B4-BE49-F238E27FC236}">
                <a16:creationId xmlns:a16="http://schemas.microsoft.com/office/drawing/2014/main" id="{6B7E9392-92F7-3CA2-0430-B95F2C4191BB}"/>
              </a:ext>
            </a:extLst>
          </p:cNvPr>
          <p:cNvSpPr txBox="1"/>
          <p:nvPr/>
        </p:nvSpPr>
        <p:spPr>
          <a:xfrm>
            <a:off x="4824657" y="6497637"/>
            <a:ext cx="2542684" cy="276999"/>
          </a:xfrm>
          <a:prstGeom prst="rect">
            <a:avLst/>
          </a:prstGeom>
          <a:noFill/>
        </p:spPr>
        <p:txBody>
          <a:bodyPr wrap="none" rtlCol="0">
            <a:spAutoFit/>
          </a:bodyPr>
          <a:lstStyle/>
          <a:p>
            <a:r>
              <a:rPr lang="en-US" sz="1200" dirty="0"/>
              <a:t>Source: 2017-2021 Census 5-Year ACS</a:t>
            </a:r>
          </a:p>
        </p:txBody>
      </p:sp>
    </p:spTree>
    <p:extLst>
      <p:ext uri="{BB962C8B-B14F-4D97-AF65-F5344CB8AC3E}">
        <p14:creationId xmlns:p14="http://schemas.microsoft.com/office/powerpoint/2010/main" val="2183608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C3C0735-F779-1395-6219-3A394A3F192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32" imgH="530" progId="TCLayout.ActiveDocument.1">
                  <p:embed/>
                </p:oleObj>
              </mc:Choice>
              <mc:Fallback>
                <p:oleObj name="think-cell Slide" r:id="rId3" imgW="532" imgH="530" progId="TCLayout.ActiveDocument.1">
                  <p:embed/>
                  <p:pic>
                    <p:nvPicPr>
                      <p:cNvPr id="3" name="Object 2" hidden="1">
                        <a:extLst>
                          <a:ext uri="{FF2B5EF4-FFF2-40B4-BE49-F238E27FC236}">
                            <a16:creationId xmlns:a16="http://schemas.microsoft.com/office/drawing/2014/main" id="{3C3C0735-F779-1395-6219-3A394A3F192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400" y="30692"/>
            <a:ext cx="11811000" cy="998008"/>
          </a:xfrm>
        </p:spPr>
        <p:txBody>
          <a:bodyPr vert="horz">
            <a:normAutofit/>
          </a:bodyPr>
          <a:lstStyle/>
          <a:p>
            <a:pPr algn="ctr"/>
            <a:r>
              <a:rPr lang="en-US" sz="3400" dirty="0"/>
              <a:t>No Computer by Selected Race/Ethnicity</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9</a:t>
            </a:fld>
            <a:endParaRPr lang="en-US"/>
          </a:p>
        </p:txBody>
      </p:sp>
      <p:sp>
        <p:nvSpPr>
          <p:cNvPr id="6" name="TextBox 5">
            <a:extLst>
              <a:ext uri="{FF2B5EF4-FFF2-40B4-BE49-F238E27FC236}">
                <a16:creationId xmlns:a16="http://schemas.microsoft.com/office/drawing/2014/main" id="{2658CB90-6BA0-0209-F126-67F1593BE964}"/>
              </a:ext>
            </a:extLst>
          </p:cNvPr>
          <p:cNvSpPr txBox="1"/>
          <p:nvPr/>
        </p:nvSpPr>
        <p:spPr>
          <a:xfrm>
            <a:off x="4824657" y="6497637"/>
            <a:ext cx="2542684" cy="276999"/>
          </a:xfrm>
          <a:prstGeom prst="rect">
            <a:avLst/>
          </a:prstGeom>
          <a:noFill/>
        </p:spPr>
        <p:txBody>
          <a:bodyPr wrap="none" rtlCol="0">
            <a:spAutoFit/>
          </a:bodyPr>
          <a:lstStyle/>
          <a:p>
            <a:r>
              <a:rPr lang="en-US" sz="1200" dirty="0"/>
              <a:t>Source: 2017-2021 Census 5-Year ACS</a:t>
            </a:r>
          </a:p>
        </p:txBody>
      </p:sp>
      <p:pic>
        <p:nvPicPr>
          <p:cNvPr id="5" name="Picture 4">
            <a:extLst>
              <a:ext uri="{FF2B5EF4-FFF2-40B4-BE49-F238E27FC236}">
                <a16:creationId xmlns:a16="http://schemas.microsoft.com/office/drawing/2014/main" id="{498E01AA-29C2-9939-E3F2-1F51BEAC2417}"/>
              </a:ext>
            </a:extLst>
          </p:cNvPr>
          <p:cNvPicPr preferRelativeResize="0"/>
          <p:nvPr/>
        </p:nvPicPr>
        <p:blipFill>
          <a:blip r:embed="rId5"/>
          <a:stretch>
            <a:fillRect/>
          </a:stretch>
        </p:blipFill>
        <p:spPr>
          <a:xfrm>
            <a:off x="1704975" y="1029952"/>
            <a:ext cx="8784098" cy="5370848"/>
          </a:xfrm>
          <a:prstGeom prst="rect">
            <a:avLst/>
          </a:prstGeom>
        </p:spPr>
      </p:pic>
    </p:spTree>
    <p:extLst>
      <p:ext uri="{BB962C8B-B14F-4D97-AF65-F5344CB8AC3E}">
        <p14:creationId xmlns:p14="http://schemas.microsoft.com/office/powerpoint/2010/main" val="34696262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2223</TotalTime>
  <Words>1457</Words>
  <Application>Microsoft Office PowerPoint</Application>
  <PresentationFormat>Widescreen</PresentationFormat>
  <Paragraphs>135</Paragraphs>
  <Slides>35</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0" baseType="lpstr">
      <vt:lpstr>Arial</vt:lpstr>
      <vt:lpstr>Calibri</vt:lpstr>
      <vt:lpstr>Calibri Light</vt:lpstr>
      <vt:lpstr>Office Theme</vt:lpstr>
      <vt:lpstr>think-cell Slide</vt:lpstr>
      <vt:lpstr>PowerPoint Presentation</vt:lpstr>
      <vt:lpstr>Background &amp; Methodology</vt:lpstr>
      <vt:lpstr>Total Population Trends: 1990 - 2021</vt:lpstr>
      <vt:lpstr>Race/Ethnicity: Percent Total Population</vt:lpstr>
      <vt:lpstr>Age Groups: Percent Total Population</vt:lpstr>
      <vt:lpstr>Educational Attainment: Percent Population 25 or Older</vt:lpstr>
      <vt:lpstr>Children by Grade: No access to internet or computers</vt:lpstr>
      <vt:lpstr>Computer, No Internet Access by Selected Race/Ethnicity</vt:lpstr>
      <vt:lpstr>No Computer by Selected Race/Ethnicity</vt:lpstr>
      <vt:lpstr>No Home Internet Access by Household Income Groups</vt:lpstr>
      <vt:lpstr>Share of Households by Digital Distress Metrics</vt:lpstr>
      <vt:lpstr>Number of 100/20 Mbps Providers</vt:lpstr>
      <vt:lpstr>Average Download Speeds (Mbps)</vt:lpstr>
      <vt:lpstr>Average Upload Speeds (Mbps)</vt:lpstr>
      <vt:lpstr>Percent Population with 100/20 Mbps</vt:lpstr>
      <vt:lpstr>Percent Population with 100/100 Mbps</vt:lpstr>
      <vt:lpstr>Percent Rural* Population</vt:lpstr>
      <vt:lpstr>Percent Non-Institutionalized Population, Disability</vt:lpstr>
      <vt:lpstr>Percent Population 18 or older, Veterans</vt:lpstr>
      <vt:lpstr>Percent Population Minorities (all but White, non-Hispanic)</vt:lpstr>
      <vt:lpstr>Individual Poverty Rate</vt:lpstr>
      <vt:lpstr>Percent Households with a Person Aged 60 or Older</vt:lpstr>
      <vt:lpstr>Percent Households with Children</vt:lpstr>
      <vt:lpstr>Percent Households with Limited English Proficiency</vt:lpstr>
      <vt:lpstr>Percent Foreign Born</vt:lpstr>
      <vt:lpstr>Homework Gap: Percent Children with Computer, No Internet</vt:lpstr>
      <vt:lpstr>Senior Gap: Percent Seniors (Age 65 or older) with No Computer</vt:lpstr>
      <vt:lpstr>Internet Income Ratio (IIR)</vt:lpstr>
      <vt:lpstr>Digital Distress</vt:lpstr>
      <vt:lpstr>Digital Divide Index</vt:lpstr>
      <vt:lpstr>Avg. Microbusiness Density (per 100 residents 18 or older)</vt:lpstr>
      <vt:lpstr>Work from home</vt:lpstr>
      <vt:lpstr>Remote Work Potential*: Remote Friendly Occupations  Versus Working from Home</vt:lpstr>
      <vt:lpstr>Digital Economy Jobs*</vt:lpstr>
      <vt:lpstr>Share of Occupations by Digital Skills Level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Roberto Gallardo</dc:creator>
  <cp:lastModifiedBy>Roberto Gallardo</cp:lastModifiedBy>
  <cp:revision>75</cp:revision>
  <dcterms:created xsi:type="dcterms:W3CDTF">2022-07-04T13:32:28Z</dcterms:created>
  <dcterms:modified xsi:type="dcterms:W3CDTF">2023-03-03T23:07:23Z</dcterms:modified>
</cp:coreProperties>
</file>