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4"/>
  </p:sldMasterIdLst>
  <p:notesMasterIdLst>
    <p:notesMasterId r:id="rId20"/>
  </p:notesMasterIdLst>
  <p:sldIdLst>
    <p:sldId id="256" r:id="rId5"/>
    <p:sldId id="257" r:id="rId6"/>
    <p:sldId id="260" r:id="rId7"/>
    <p:sldId id="261" r:id="rId8"/>
    <p:sldId id="312" r:id="rId9"/>
    <p:sldId id="310" r:id="rId10"/>
    <p:sldId id="308" r:id="rId11"/>
    <p:sldId id="311" r:id="rId12"/>
    <p:sldId id="300" r:id="rId13"/>
    <p:sldId id="317" r:id="rId14"/>
    <p:sldId id="314" r:id="rId15"/>
    <p:sldId id="315" r:id="rId16"/>
    <p:sldId id="313" r:id="rId17"/>
    <p:sldId id="316" r:id="rId18"/>
    <p:sldId id="279" r:id="rId19"/>
  </p:sldIdLst>
  <p:sldSz cx="14630400" cy="8229600"/>
  <p:notesSz cx="8229600" cy="14630400"/>
  <p:embeddedFontLst>
    <p:embeddedFont>
      <p:font typeface="Crimson Pro Semi Bold" panose="020B0604020202020204" charset="0"/>
      <p:regular r:id="rId21"/>
      <p:bold r:id="rId22"/>
      <p:italic r:id="rId23"/>
      <p:boldItalic r:id="rId24"/>
    </p:embeddedFont>
    <p:embeddedFont>
      <p:font typeface="Heebo" pitchFamily="2" charset="-79"/>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4C4D"/>
    <a:srgbClr val="000000"/>
    <a:srgbClr val="4472C4"/>
    <a:srgbClr val="3F6D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673A86-0A37-D415-CAE5-E72C93464B7D}" v="33" dt="2026-03-16T14:02:02.5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164" y="29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82263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A027A-EB7D-8796-0921-AAF58775E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581B19-8A44-486C-1316-45275C5C29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A924A5-E9A2-4285-70D7-AF550B5B49AD}"/>
              </a:ext>
            </a:extLst>
          </p:cNvPr>
          <p:cNvSpPr>
            <a:spLocks noGrp="1"/>
          </p:cNvSpPr>
          <p:nvPr>
            <p:ph type="body" idx="1"/>
          </p:nvPr>
        </p:nvSpPr>
        <p:spPr/>
        <p:txBody>
          <a:bodyPr/>
          <a:lstStyle/>
          <a:p>
            <a:pPr marL="171450" lvl="0" indent="-171450" fontAlgn="base">
              <a:buFont typeface="Arial" panose="020B0604020202020204" pitchFamily="34" charset="0"/>
              <a:buChar char="•"/>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9F7BD643-81FD-D4A3-7BE2-79D72A0A2CAE}"/>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716613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fontAlgn="base">
              <a:buFont typeface="Arial" panose="020B0604020202020204" pitchFamily="34" charset="0"/>
              <a:buChar char="•"/>
            </a:pPr>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F7FE0-9622-8C47-3FEE-B077089668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DF6A4-52D0-2530-F799-6A3468D5DA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3DBC87-86AA-13CE-E24E-43EF89A38D67}"/>
              </a:ext>
            </a:extLst>
          </p:cNvPr>
          <p:cNvSpPr>
            <a:spLocks noGrp="1"/>
          </p:cNvSpPr>
          <p:nvPr>
            <p:ph type="body" idx="1"/>
          </p:nvPr>
        </p:nvSpPr>
        <p:spPr/>
        <p:txBody>
          <a:bodyPr/>
          <a:lstStyle/>
          <a:p>
            <a:pPr marL="171450" lvl="0" indent="-171450" fontAlgn="base">
              <a:buFont typeface="Arial" panose="020B0604020202020204" pitchFamily="34" charset="0"/>
              <a:buChar char="•"/>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FF89549-A111-F315-BFDB-61554B01BF9A}"/>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417888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DD7B5-F698-4DE1-E8AD-C0B91E2DDC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B79549-AAC5-A888-0637-4AF6F5CA70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72D65D-393C-C4A7-8616-9033FD1544C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FA581FF-923C-3889-CC4C-BFAAC86B935B}"/>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2073702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86A29-D127-7AD0-1A41-8F484F887A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BE51BC-D2F9-2737-010C-FB7F4D4205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4C2825-619D-5468-ED16-86E3F0BA8E9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540AA93-4670-420D-5512-59AC89EB51CB}"/>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795297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AFADD-4C32-6156-36E2-A934D1F1E2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1CBF8B-94BD-ABE7-8780-1D5EFD7C27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04A086-A1E7-F69D-26D4-F83EBF66CB0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C8275B7-A518-B0E0-B463-B14F8B5D37FB}"/>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3666471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2150FE"/>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1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2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Slide 2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Slide 2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lide 2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Slide 2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lide 2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Slide 2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lide 2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lide 2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Slide 2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Slide 3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Slide 3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Slide 3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0F0F1"/>
          </a:solidFill>
          <a:ln/>
        </p:spPr>
      </p:sp>
      <p:sp>
        <p:nvSpPr>
          <p:cNvPr id="3" name="Shape 1"/>
          <p:cNvSpPr/>
          <p:nvPr/>
        </p:nvSpPr>
        <p:spPr>
          <a:xfrm>
            <a:off x="0" y="0"/>
            <a:ext cx="14630400" cy="8229600"/>
          </a:xfrm>
          <a:prstGeom prst="rect">
            <a:avLst/>
          </a:prstGeom>
          <a:solidFill>
            <a:srgbClr val="FFFFFF"/>
          </a:solidFill>
          <a:ln/>
        </p:spPr>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14" name="Picture 13" descr="Colorful abstract background">
            <a:extLst>
              <a:ext uri="{FF2B5EF4-FFF2-40B4-BE49-F238E27FC236}">
                <a16:creationId xmlns:a16="http://schemas.microsoft.com/office/drawing/2014/main" id="{EAC30C90-B647-9CF8-1875-E54C647C6695}"/>
              </a:ext>
            </a:extLst>
          </p:cNvPr>
          <p:cNvPicPr>
            <a:picLocks noChangeAspect="1"/>
          </p:cNvPicPr>
          <p:nvPr/>
        </p:nvPicPr>
        <p:blipFill>
          <a:blip r:embed="rId3"/>
          <a:srcRect t="29894" b="42845"/>
          <a:stretch>
            <a:fillRect/>
          </a:stretch>
        </p:blipFill>
        <p:spPr>
          <a:xfrm>
            <a:off x="-1" y="0"/>
            <a:ext cx="14630400" cy="2658979"/>
          </a:xfrm>
          <a:prstGeom prst="rect">
            <a:avLst/>
          </a:prstGeom>
        </p:spPr>
      </p:pic>
      <p:sp>
        <p:nvSpPr>
          <p:cNvPr id="7" name="Rectangle 6">
            <a:extLst>
              <a:ext uri="{FF2B5EF4-FFF2-40B4-BE49-F238E27FC236}">
                <a16:creationId xmlns:a16="http://schemas.microsoft.com/office/drawing/2014/main" id="{B6FEAA4A-48C5-742C-511B-A60DF0AE23E5}"/>
              </a:ext>
            </a:extLst>
          </p:cNvPr>
          <p:cNvSpPr/>
          <p:nvPr/>
        </p:nvSpPr>
        <p:spPr>
          <a:xfrm>
            <a:off x="0" y="0"/>
            <a:ext cx="14630400" cy="2658979"/>
          </a:xfrm>
          <a:prstGeom prst="rect">
            <a:avLst/>
          </a:prstGeom>
          <a:solidFill>
            <a:srgbClr val="000000">
              <a:alpha val="7411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0"/>
          <p:cNvSpPr/>
          <p:nvPr/>
        </p:nvSpPr>
        <p:spPr>
          <a:xfrm>
            <a:off x="4021666" y="3422530"/>
            <a:ext cx="6587067" cy="1240155"/>
          </a:xfrm>
          <a:prstGeom prst="rect">
            <a:avLst/>
          </a:prstGeom>
          <a:noFill/>
          <a:ln/>
        </p:spPr>
        <p:txBody>
          <a:bodyPr wrap="square" lIns="0" tIns="0" rIns="0" bIns="0" rtlCol="0" anchor="t"/>
          <a:lstStyle/>
          <a:p>
            <a:pPr marL="0" indent="0" algn="ctr">
              <a:lnSpc>
                <a:spcPts val="4850"/>
              </a:lnSpc>
              <a:buNone/>
            </a:pPr>
            <a:r>
              <a:rPr lang="en-US" sz="4400">
                <a:solidFill>
                  <a:srgbClr val="152D47"/>
                </a:solidFill>
                <a:latin typeface="Crimson Pro Semi Bold" pitchFamily="34" charset="0"/>
                <a:cs typeface="Crimson Pro Semi Bold" pitchFamily="34" charset="-120"/>
              </a:rPr>
              <a:t>Office of Digital Opportunity</a:t>
            </a:r>
          </a:p>
          <a:p>
            <a:pPr marL="0" indent="0" algn="ctr">
              <a:lnSpc>
                <a:spcPts val="4850"/>
              </a:lnSpc>
              <a:buNone/>
            </a:pPr>
            <a:r>
              <a:rPr lang="en-US" sz="4400">
                <a:solidFill>
                  <a:srgbClr val="152D47"/>
                </a:solidFill>
                <a:latin typeface="Crimson Pro Semi Bold" pitchFamily="34" charset="0"/>
                <a:cs typeface="Crimson Pro Semi Bold" pitchFamily="34" charset="-120"/>
              </a:rPr>
              <a:t>Grant Closeout Webinar</a:t>
            </a:r>
            <a:endParaRPr lang="en-US" sz="4800">
              <a:solidFill>
                <a:srgbClr val="152D47"/>
              </a:solidFill>
              <a:latin typeface="Crimson Pro Semi Bold" pitchFamily="34" charset="0"/>
              <a:cs typeface="Crimson Pro Semi Bold" pitchFamily="34" charset="-120"/>
            </a:endParaRPr>
          </a:p>
          <a:p>
            <a:pPr marL="0" indent="0" algn="ctr">
              <a:lnSpc>
                <a:spcPts val="4850"/>
              </a:lnSpc>
              <a:buNone/>
            </a:pPr>
            <a:endParaRPr lang="en-US" sz="4800"/>
          </a:p>
        </p:txBody>
      </p:sp>
      <p:sp>
        <p:nvSpPr>
          <p:cNvPr id="4" name="Text 1"/>
          <p:cNvSpPr/>
          <p:nvPr/>
        </p:nvSpPr>
        <p:spPr>
          <a:xfrm>
            <a:off x="4421240" y="5152748"/>
            <a:ext cx="5727621" cy="1515650"/>
          </a:xfrm>
          <a:prstGeom prst="rect">
            <a:avLst/>
          </a:prstGeom>
          <a:noFill/>
          <a:ln/>
        </p:spPr>
        <p:txBody>
          <a:bodyPr wrap="square" lIns="0" tIns="0" rIns="0" bIns="0" rtlCol="0" anchor="t"/>
          <a:lstStyle/>
          <a:p>
            <a:pPr marL="0" indent="0" algn="ctr">
              <a:lnSpc>
                <a:spcPts val="2000"/>
              </a:lnSpc>
              <a:buNone/>
            </a:pPr>
            <a:br>
              <a:rPr lang="en-US" sz="1000">
                <a:solidFill>
                  <a:srgbClr val="4C4C4D"/>
                </a:solidFill>
                <a:latin typeface="Heebo" pitchFamily="34" charset="0"/>
                <a:ea typeface="Heebo" pitchFamily="34" charset="-122"/>
                <a:cs typeface="Heebo" pitchFamily="34" charset="-120"/>
              </a:rPr>
            </a:br>
            <a:r>
              <a:rPr lang="en-US" sz="1550">
                <a:solidFill>
                  <a:srgbClr val="4C4C4D"/>
                </a:solidFill>
                <a:latin typeface="Heebo" pitchFamily="34" charset="0"/>
                <a:ea typeface="Heebo" pitchFamily="34" charset="-122"/>
                <a:cs typeface="Heebo" pitchFamily="34" charset="-120"/>
              </a:rPr>
              <a:t>March 5, 2026</a:t>
            </a:r>
            <a:endParaRPr lang="en-US"/>
          </a:p>
          <a:p>
            <a:pPr marL="0" indent="0" algn="ctr">
              <a:lnSpc>
                <a:spcPts val="2500"/>
              </a:lnSpc>
              <a:buNone/>
            </a:pPr>
            <a:endParaRPr lang="en-US" sz="1550"/>
          </a:p>
        </p:txBody>
      </p:sp>
      <p:pic>
        <p:nvPicPr>
          <p:cNvPr id="6" name="Picture 5">
            <a:extLst>
              <a:ext uri="{FF2B5EF4-FFF2-40B4-BE49-F238E27FC236}">
                <a16:creationId xmlns:a16="http://schemas.microsoft.com/office/drawing/2014/main" id="{EC6CC4A1-DB11-604B-E299-5138E193BD8D}"/>
              </a:ext>
            </a:extLst>
          </p:cNvPr>
          <p:cNvPicPr>
            <a:picLocks noChangeAspect="1"/>
          </p:cNvPicPr>
          <p:nvPr/>
        </p:nvPicPr>
        <p:blipFill>
          <a:blip r:embed="rId4"/>
          <a:srcRect/>
          <a:stretch/>
        </p:blipFill>
        <p:spPr>
          <a:xfrm>
            <a:off x="4869133" y="896103"/>
            <a:ext cx="5279728" cy="86677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Text 0"/>
          <p:cNvSpPr/>
          <p:nvPr/>
        </p:nvSpPr>
        <p:spPr>
          <a:xfrm>
            <a:off x="1673466" y="998933"/>
            <a:ext cx="4961811" cy="620078"/>
          </a:xfrm>
          <a:prstGeom prst="rect">
            <a:avLst/>
          </a:prstGeom>
          <a:noFill/>
          <a:ln/>
        </p:spPr>
        <p:txBody>
          <a:bodyPr wrap="none" lIns="0" tIns="0" rIns="0" bIns="0" rtlCol="0" anchor="t"/>
          <a:lstStyle/>
          <a:p>
            <a:pPr>
              <a:lnSpc>
                <a:spcPts val="4600"/>
              </a:lnSpc>
            </a:pPr>
            <a:r>
              <a:rPr lang="en-US" sz="4400">
                <a:solidFill>
                  <a:srgbClr val="152D47"/>
                </a:solidFill>
                <a:latin typeface="Crimson Pro Semi Bold" pitchFamily="34" charset="0"/>
                <a:cs typeface="Crimson Pro Semi Bold" pitchFamily="34" charset="-120"/>
              </a:rPr>
              <a:t>Agenda</a:t>
            </a:r>
          </a:p>
        </p:txBody>
      </p:sp>
      <p:sp>
        <p:nvSpPr>
          <p:cNvPr id="5" name="Text 2"/>
          <p:cNvSpPr/>
          <p:nvPr/>
        </p:nvSpPr>
        <p:spPr>
          <a:xfrm>
            <a:off x="1673466" y="2144791"/>
            <a:ext cx="7556421" cy="4761786"/>
          </a:xfrm>
          <a:prstGeom prst="rect">
            <a:avLst/>
          </a:prstGeom>
          <a:noFill/>
          <a:ln/>
        </p:spPr>
        <p:txBody>
          <a:bodyPr wrap="square" lIns="0" tIns="0" rIns="0" bIns="0" rtlCol="0" anchor="t"/>
          <a:lstStyle/>
          <a:p>
            <a:pPr>
              <a:lnSpc>
                <a:spcPct val="100000"/>
              </a:lnSpc>
            </a:pPr>
            <a:r>
              <a:rPr lang="en-US" sz="2400" b="1">
                <a:solidFill>
                  <a:srgbClr val="3F6DAA"/>
                </a:solidFill>
                <a:latin typeface="Heebo" pitchFamily="2" charset="-79"/>
                <a:cs typeface="Heebo" pitchFamily="2" charset="-79"/>
              </a:rPr>
              <a:t>What is Closeout?</a:t>
            </a:r>
            <a:endParaRPr lang="en-US">
              <a:solidFill>
                <a:srgbClr val="3F6DAA"/>
              </a:solidFill>
              <a:latin typeface="Heebo" pitchFamily="2" charset="-79"/>
              <a:cs typeface="Heebo" pitchFamily="2" charset="-79"/>
            </a:endParaRPr>
          </a:p>
          <a:p>
            <a:pPr>
              <a:lnSpc>
                <a:spcPct val="100000"/>
              </a:lnSpc>
              <a:spcBef>
                <a:spcPts val="1200"/>
              </a:spcBef>
            </a:pPr>
            <a:r>
              <a:rPr lang="en-US" sz="2400" b="1">
                <a:solidFill>
                  <a:srgbClr val="3F6DAA"/>
                </a:solidFill>
                <a:latin typeface="Heebo" pitchFamily="2" charset="-79"/>
                <a:cs typeface="Heebo" pitchFamily="2" charset="-79"/>
              </a:rPr>
              <a:t>Key Dates/Closeout Process</a:t>
            </a:r>
          </a:p>
          <a:p>
            <a:pPr marL="800100" lvl="1" indent="-342900">
              <a:lnSpc>
                <a:spcPct val="100000"/>
              </a:lnSpc>
              <a:spcBef>
                <a:spcPts val="1200"/>
              </a:spcBef>
              <a:buFont typeface="Arial" panose="020B0604020202020204" pitchFamily="34" charset="0"/>
              <a:buChar char="•"/>
            </a:pPr>
            <a:r>
              <a:rPr lang="en-US" sz="2000">
                <a:solidFill>
                  <a:srgbClr val="4C4C4D"/>
                </a:solidFill>
                <a:latin typeface="Heebo"/>
                <a:cs typeface="Heebo"/>
              </a:rPr>
              <a:t>Completion of Programmatic Activities</a:t>
            </a:r>
          </a:p>
          <a:p>
            <a:pPr marL="800100" lvl="1" indent="-342900">
              <a:lnSpc>
                <a:spcPct val="100000"/>
              </a:lnSpc>
              <a:spcBef>
                <a:spcPts val="1200"/>
              </a:spcBef>
              <a:buFont typeface="Arial" panose="020B0604020202020204" pitchFamily="34" charset="0"/>
              <a:buChar char="•"/>
            </a:pPr>
            <a:r>
              <a:rPr lang="en-US" sz="2000">
                <a:solidFill>
                  <a:srgbClr val="4C4C4D"/>
                </a:solidFill>
                <a:latin typeface="Heebo" pitchFamily="2" charset="-79"/>
                <a:cs typeface="Heebo" pitchFamily="2" charset="-79"/>
              </a:rPr>
              <a:t>Submission of Final Program Report</a:t>
            </a:r>
          </a:p>
          <a:p>
            <a:pPr marL="800100" lvl="1" indent="-342900">
              <a:lnSpc>
                <a:spcPct val="100000"/>
              </a:lnSpc>
              <a:spcBef>
                <a:spcPts val="1200"/>
              </a:spcBef>
              <a:buFont typeface="Arial" panose="020B0604020202020204" pitchFamily="34" charset="0"/>
              <a:buChar char="•"/>
            </a:pPr>
            <a:r>
              <a:rPr lang="en-US" sz="2000">
                <a:solidFill>
                  <a:srgbClr val="4C4C4D"/>
                </a:solidFill>
                <a:latin typeface="Heebo" pitchFamily="2" charset="-79"/>
                <a:cs typeface="Heebo" pitchFamily="2" charset="-79"/>
              </a:rPr>
              <a:t>Final Funds Request</a:t>
            </a:r>
            <a:endParaRPr lang="en-US">
              <a:solidFill>
                <a:srgbClr val="4C4C4D"/>
              </a:solidFill>
              <a:latin typeface="Heebo" pitchFamily="2" charset="-79"/>
              <a:cs typeface="Heebo" pitchFamily="2" charset="-79"/>
            </a:endParaRPr>
          </a:p>
          <a:p>
            <a:pPr marL="1200150" lvl="2" indent="-285750">
              <a:lnSpc>
                <a:spcPct val="100000"/>
              </a:lnSpc>
              <a:spcBef>
                <a:spcPts val="1200"/>
              </a:spcBef>
              <a:buFont typeface="Arial" panose="020B0604020202020204" pitchFamily="34" charset="0"/>
              <a:buChar char="•"/>
            </a:pPr>
            <a:r>
              <a:rPr lang="en-US">
                <a:solidFill>
                  <a:srgbClr val="4C4C4D"/>
                </a:solidFill>
                <a:latin typeface="Heebo" pitchFamily="2" charset="-79"/>
                <a:cs typeface="Heebo" pitchFamily="2" charset="-79"/>
              </a:rPr>
              <a:t>Subrecipient Reconciliation </a:t>
            </a:r>
          </a:p>
          <a:p>
            <a:pPr marL="1200150" lvl="2" indent="-285750">
              <a:lnSpc>
                <a:spcPct val="100000"/>
              </a:lnSpc>
              <a:spcBef>
                <a:spcPts val="1200"/>
              </a:spcBef>
              <a:buFont typeface="Arial" panose="020B0604020202020204" pitchFamily="34" charset="0"/>
              <a:buChar char="•"/>
            </a:pPr>
            <a:r>
              <a:rPr lang="en-US">
                <a:solidFill>
                  <a:srgbClr val="4C4C4D"/>
                </a:solidFill>
                <a:latin typeface="Heebo" pitchFamily="2" charset="-79"/>
                <a:cs typeface="Heebo" pitchFamily="2" charset="-79"/>
              </a:rPr>
              <a:t>Submission of Final Finance Reporting</a:t>
            </a:r>
          </a:p>
          <a:p>
            <a:pPr marL="800100" lvl="1" indent="-342900">
              <a:lnSpc>
                <a:spcPct val="100000"/>
              </a:lnSpc>
              <a:spcBef>
                <a:spcPts val="1200"/>
              </a:spcBef>
              <a:buFont typeface="Arial" panose="020B0604020202020204" pitchFamily="34" charset="0"/>
              <a:buChar char="•"/>
            </a:pPr>
            <a:r>
              <a:rPr lang="en-US" sz="2000">
                <a:solidFill>
                  <a:srgbClr val="4C4C4D"/>
                </a:solidFill>
                <a:latin typeface="Heebo" pitchFamily="2" charset="-79"/>
                <a:cs typeface="Heebo" pitchFamily="2" charset="-79"/>
              </a:rPr>
              <a:t>Notification of Grant Closeout </a:t>
            </a:r>
          </a:p>
          <a:p>
            <a:pPr>
              <a:lnSpc>
                <a:spcPct val="100000"/>
              </a:lnSpc>
              <a:spcBef>
                <a:spcPts val="1200"/>
              </a:spcBef>
            </a:pPr>
            <a:r>
              <a:rPr lang="en-US" sz="2400" b="1">
                <a:solidFill>
                  <a:srgbClr val="3F6DAA"/>
                </a:solidFill>
                <a:latin typeface="Heebo" pitchFamily="2" charset="-79"/>
                <a:cs typeface="Heebo" pitchFamily="2" charset="-79"/>
              </a:rPr>
              <a:t>FAQs</a:t>
            </a:r>
          </a:p>
          <a:p>
            <a:pPr>
              <a:lnSpc>
                <a:spcPct val="100000"/>
              </a:lnSpc>
              <a:spcBef>
                <a:spcPts val="1200"/>
              </a:spcBef>
            </a:pPr>
            <a:r>
              <a:rPr lang="en-US" sz="2400" b="1">
                <a:solidFill>
                  <a:srgbClr val="3F6DAA"/>
                </a:solidFill>
                <a:latin typeface="Heebo" pitchFamily="2" charset="-79"/>
                <a:cs typeface="Heebo" pitchFamily="2" charset="-79"/>
              </a:rPr>
              <a:t>Q&amp;A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3" name="Text 0"/>
          <p:cNvSpPr/>
          <p:nvPr/>
        </p:nvSpPr>
        <p:spPr>
          <a:xfrm>
            <a:off x="962318" y="458525"/>
            <a:ext cx="7556421" cy="1240393"/>
          </a:xfrm>
          <a:prstGeom prst="rect">
            <a:avLst/>
          </a:prstGeom>
          <a:noFill/>
          <a:ln/>
        </p:spPr>
        <p:txBody>
          <a:bodyPr wrap="none" lIns="0" tIns="0" rIns="0" bIns="0" rtlCol="0" anchor="t"/>
          <a:lstStyle/>
          <a:p>
            <a:pPr marL="0" indent="0">
              <a:lnSpc>
                <a:spcPts val="9750"/>
              </a:lnSpc>
              <a:buNone/>
            </a:pPr>
            <a:r>
              <a:rPr lang="en-US" sz="4400">
                <a:solidFill>
                  <a:srgbClr val="152D47"/>
                </a:solidFill>
                <a:latin typeface="Crimson Pro Semi Bold" pitchFamily="34" charset="0"/>
                <a:ea typeface="Crimson Pro Semi Bold" pitchFamily="34" charset="-122"/>
                <a:cs typeface="Crimson Pro Semi Bold" pitchFamily="34" charset="-120"/>
              </a:rPr>
              <a:t>What is Closeout?</a:t>
            </a:r>
            <a:endParaRPr lang="en-US" sz="4400"/>
          </a:p>
        </p:txBody>
      </p:sp>
      <p:sp>
        <p:nvSpPr>
          <p:cNvPr id="4" name="Text 1"/>
          <p:cNvSpPr/>
          <p:nvPr/>
        </p:nvSpPr>
        <p:spPr>
          <a:xfrm>
            <a:off x="962318" y="2180608"/>
            <a:ext cx="12956882" cy="5149213"/>
          </a:xfrm>
          <a:prstGeom prst="rect">
            <a:avLst/>
          </a:prstGeom>
          <a:noFill/>
          <a:ln/>
        </p:spPr>
        <p:txBody>
          <a:bodyPr wrap="square" lIns="0" tIns="0" rIns="0" bIns="0" rtlCol="0" anchor="t"/>
          <a:lstStyle/>
          <a:p>
            <a:pPr marL="0" indent="0">
              <a:buNone/>
            </a:pPr>
            <a:r>
              <a:rPr lang="en-US" sz="2400">
                <a:solidFill>
                  <a:srgbClr val="4C4C4D"/>
                </a:solidFill>
                <a:latin typeface="Heebo"/>
                <a:ea typeface="Crimson Pro Semi Bold" pitchFamily="34" charset="-122"/>
                <a:cs typeface="Heebo"/>
              </a:rPr>
              <a:t>It’s the process by which we confirm that all grant award administrative requirements and programmatic obligations have been completed, including submission of all required reports and reconciliation of cash balances, marking the official end of the grant award lifecycle.</a:t>
            </a:r>
          </a:p>
          <a:p>
            <a:pPr marL="0" indent="0">
              <a:buNone/>
            </a:pPr>
            <a:endParaRPr lang="en-US" sz="2400">
              <a:solidFill>
                <a:srgbClr val="4C4C4D"/>
              </a:solidFill>
              <a:latin typeface="Heebo" pitchFamily="2" charset="-79"/>
              <a:ea typeface="Crimson Pro Semi Bold" pitchFamily="34" charset="-122"/>
              <a:cs typeface="Heebo" pitchFamily="2" charset="-79"/>
            </a:endParaRPr>
          </a:p>
          <a:p>
            <a:r>
              <a:rPr lang="en-US" sz="2400">
                <a:solidFill>
                  <a:srgbClr val="4C4C4D"/>
                </a:solidFill>
                <a:latin typeface="Heebo"/>
                <a:ea typeface="Crimson Pro Semi Bold" pitchFamily="34" charset="-122"/>
                <a:cs typeface="Heebo"/>
              </a:rPr>
              <a:t>Closeout may occur before or after the anticipated project end date, depending on the grantee specific timeline.</a:t>
            </a:r>
            <a:endParaRPr lang="en-US" sz="2400">
              <a:solidFill>
                <a:srgbClr val="4C4C4D"/>
              </a:solidFill>
              <a:latin typeface="Heebo" pitchFamily="2" charset="-79"/>
              <a:ea typeface="Crimson Pro Semi Bold" pitchFamily="34" charset="-122"/>
              <a:cs typeface="Heebo" pitchFamily="2" charset="-79"/>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5" name="Text 0">
            <a:extLst>
              <a:ext uri="{FF2B5EF4-FFF2-40B4-BE49-F238E27FC236}">
                <a16:creationId xmlns:a16="http://schemas.microsoft.com/office/drawing/2014/main" id="{931AC153-22B7-F38F-FCA7-1EE731795F45}"/>
              </a:ext>
            </a:extLst>
          </p:cNvPr>
          <p:cNvSpPr/>
          <p:nvPr/>
        </p:nvSpPr>
        <p:spPr>
          <a:xfrm>
            <a:off x="793790" y="545783"/>
            <a:ext cx="9585886" cy="589121"/>
          </a:xfrm>
          <a:prstGeom prst="rect">
            <a:avLst/>
          </a:prstGeom>
          <a:noFill/>
          <a:ln/>
        </p:spPr>
        <p:txBody>
          <a:bodyPr wrap="none" lIns="0" tIns="0" rIns="0" bIns="0" rtlCol="0" anchor="t"/>
          <a:lstStyle/>
          <a:p>
            <a:pPr>
              <a:lnSpc>
                <a:spcPts val="4600"/>
              </a:lnSpc>
            </a:pPr>
            <a:r>
              <a:rPr lang="en-US" sz="4400">
                <a:solidFill>
                  <a:srgbClr val="152D47"/>
                </a:solidFill>
                <a:latin typeface="Crimson Pro Semi Bold" pitchFamily="34" charset="0"/>
                <a:ea typeface="Crimson Pro Semi Bold" pitchFamily="34" charset="-122"/>
                <a:cs typeface="Crimson Pro Semi Bold" pitchFamily="34" charset="-120"/>
              </a:rPr>
              <a:t>Grant Closeout Phases and Key Dates</a:t>
            </a:r>
            <a:endParaRPr lang="en-US" sz="4400"/>
          </a:p>
        </p:txBody>
      </p:sp>
      <p:graphicFrame>
        <p:nvGraphicFramePr>
          <p:cNvPr id="26" name="Content Placeholder 3">
            <a:extLst>
              <a:ext uri="{FF2B5EF4-FFF2-40B4-BE49-F238E27FC236}">
                <a16:creationId xmlns:a16="http://schemas.microsoft.com/office/drawing/2014/main" id="{8CFC357C-DAE3-4DB8-39B5-D064D15353E0}"/>
              </a:ext>
            </a:extLst>
          </p:cNvPr>
          <p:cNvGraphicFramePr>
            <a:graphicFrameLocks/>
          </p:cNvGraphicFramePr>
          <p:nvPr>
            <p:extLst>
              <p:ext uri="{D42A27DB-BD31-4B8C-83A1-F6EECF244321}">
                <p14:modId xmlns:p14="http://schemas.microsoft.com/office/powerpoint/2010/main" val="3456685498"/>
              </p:ext>
            </p:extLst>
          </p:nvPr>
        </p:nvGraphicFramePr>
        <p:xfrm>
          <a:off x="575805" y="1321056"/>
          <a:ext cx="13478789" cy="6978602"/>
        </p:xfrm>
        <a:graphic>
          <a:graphicData uri="http://schemas.openxmlformats.org/drawingml/2006/table">
            <a:tbl>
              <a:tblPr firstRow="1" bandRow="1">
                <a:tableStyleId>{5C22544A-7EE6-4342-B048-85BDC9FD1C3A}</a:tableStyleId>
              </a:tblPr>
              <a:tblGrid>
                <a:gridCol w="4044321">
                  <a:extLst>
                    <a:ext uri="{9D8B030D-6E8A-4147-A177-3AD203B41FA5}">
                      <a16:colId xmlns:a16="http://schemas.microsoft.com/office/drawing/2014/main" val="269670592"/>
                    </a:ext>
                  </a:extLst>
                </a:gridCol>
                <a:gridCol w="1852863">
                  <a:extLst>
                    <a:ext uri="{9D8B030D-6E8A-4147-A177-3AD203B41FA5}">
                      <a16:colId xmlns:a16="http://schemas.microsoft.com/office/drawing/2014/main" val="744299730"/>
                    </a:ext>
                  </a:extLst>
                </a:gridCol>
                <a:gridCol w="7581605">
                  <a:extLst>
                    <a:ext uri="{9D8B030D-6E8A-4147-A177-3AD203B41FA5}">
                      <a16:colId xmlns:a16="http://schemas.microsoft.com/office/drawing/2014/main" val="528606424"/>
                    </a:ext>
                  </a:extLst>
                </a:gridCol>
              </a:tblGrid>
              <a:tr h="769671">
                <a:tc>
                  <a:txBody>
                    <a:bodyPr/>
                    <a:lstStyle/>
                    <a:p>
                      <a:r>
                        <a:rPr lang="en-US" sz="1800" b="1">
                          <a:solidFill>
                            <a:srgbClr val="4C4C4D"/>
                          </a:solidFill>
                          <a:latin typeface="Heebo"/>
                          <a:cs typeface="Heebo"/>
                        </a:rPr>
                        <a:t>Phase 1: Final Fund Request </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800" b="1">
                          <a:solidFill>
                            <a:srgbClr val="3F6DAA"/>
                          </a:solidFill>
                          <a:latin typeface="Heebo"/>
                          <a:cs typeface="Heebo"/>
                        </a:rPr>
                        <a:t>Sept. 1-4, 2026</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lvl="0">
                        <a:buNone/>
                      </a:pPr>
                      <a:r>
                        <a:rPr lang="en-US" sz="1600" b="0" i="0" u="none" strike="noStrike" noProof="0">
                          <a:solidFill>
                            <a:srgbClr val="4C4C4D"/>
                          </a:solidFill>
                          <a:latin typeface="Heebo"/>
                          <a:cs typeface="Heebo"/>
                        </a:rPr>
                        <a:t>Grantees may request programmatic costs, estimated administrative and closeout costs, and applicable indirect costs.</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532917062"/>
                  </a:ext>
                </a:extLst>
              </a:tr>
              <a:tr h="1471872">
                <a:tc>
                  <a:txBody>
                    <a:bodyPr/>
                    <a:lstStyle/>
                    <a:p>
                      <a:r>
                        <a:rPr lang="en-US" sz="1800" b="1">
                          <a:solidFill>
                            <a:srgbClr val="4C4C4D"/>
                          </a:solidFill>
                          <a:latin typeface="Heebo"/>
                          <a:cs typeface="Heebo"/>
                        </a:rPr>
                        <a:t>Phase 2: End of Program Activities</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a:txBody>
                    <a:bodyPr/>
                    <a:lstStyle/>
                    <a:p>
                      <a:pPr algn="ctr"/>
                      <a:r>
                        <a:rPr lang="en-US" sz="1800" b="1">
                          <a:solidFill>
                            <a:srgbClr val="3F6DAA"/>
                          </a:solidFill>
                          <a:latin typeface="Heebo"/>
                          <a:cs typeface="Heebo"/>
                        </a:rPr>
                        <a:t>Sept. 30, 2026</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a:txBody>
                    <a:bodyPr/>
                    <a:lstStyle/>
                    <a:p>
                      <a:pPr lvl="0" algn="l">
                        <a:lnSpc>
                          <a:spcPct val="100000"/>
                        </a:lnSpc>
                        <a:spcBef>
                          <a:spcPts val="0"/>
                        </a:spcBef>
                        <a:spcAft>
                          <a:spcPts val="0"/>
                        </a:spcAft>
                        <a:buNone/>
                      </a:pPr>
                      <a:r>
                        <a:rPr lang="en-US" sz="1600" b="0" i="0" u="none" strike="noStrike" noProof="0">
                          <a:solidFill>
                            <a:srgbClr val="4C4C4D"/>
                          </a:solidFill>
                          <a:latin typeface="Heebo"/>
                          <a:cs typeface="Heebo"/>
                        </a:rPr>
                        <a:t>All programmatic activities and the incurrence of new obligations must end by Sept. 30, 2026. This end date applies to both the grantee and any subrecipients. </a:t>
                      </a:r>
                    </a:p>
                    <a:p>
                      <a:pPr marL="285750" lvl="0" indent="-285750" algn="l">
                        <a:lnSpc>
                          <a:spcPct val="100000"/>
                        </a:lnSpc>
                        <a:spcBef>
                          <a:spcPts val="0"/>
                        </a:spcBef>
                        <a:spcAft>
                          <a:spcPts val="0"/>
                        </a:spcAft>
                        <a:buFont typeface="Symbol"/>
                        <a:buChar char="•"/>
                      </a:pPr>
                      <a:r>
                        <a:rPr lang="en-US" sz="1600" b="0" i="0" u="none" strike="noStrike" noProof="0">
                          <a:solidFill>
                            <a:srgbClr val="4C4C4D"/>
                          </a:solidFill>
                          <a:latin typeface="Heebo"/>
                          <a:cs typeface="Heebo"/>
                        </a:rPr>
                        <a:t>Program costs: Through Sept. 30</a:t>
                      </a:r>
                    </a:p>
                    <a:p>
                      <a:pPr marL="285750" lvl="0" indent="-285750" algn="l">
                        <a:lnSpc>
                          <a:spcPct val="100000"/>
                        </a:lnSpc>
                        <a:spcBef>
                          <a:spcPts val="0"/>
                        </a:spcBef>
                        <a:spcAft>
                          <a:spcPts val="0"/>
                        </a:spcAft>
                        <a:buFont typeface="Symbol"/>
                        <a:buChar char="•"/>
                      </a:pPr>
                      <a:r>
                        <a:rPr lang="en-US" sz="1600" b="0" i="0" u="none" strike="noStrike" noProof="0">
                          <a:solidFill>
                            <a:srgbClr val="4C4C4D"/>
                          </a:solidFill>
                          <a:latin typeface="Heebo"/>
                          <a:cs typeface="Heebo"/>
                        </a:rPr>
                        <a:t>Closeout/admin costs: October-December </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134066524"/>
                  </a:ext>
                </a:extLst>
              </a:tr>
              <a:tr h="1664368">
                <a:tc>
                  <a:txBody>
                    <a:bodyPr/>
                    <a:lstStyle/>
                    <a:p>
                      <a:r>
                        <a:rPr lang="en-US" sz="1800" b="1">
                          <a:solidFill>
                            <a:srgbClr val="4C4C4D"/>
                          </a:solidFill>
                          <a:latin typeface="Heebo"/>
                          <a:cs typeface="Heebo"/>
                        </a:rPr>
                        <a:t>Phase 3: Subrecipient Reconciliation </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800" b="1">
                          <a:solidFill>
                            <a:srgbClr val="3F6DAA"/>
                          </a:solidFill>
                          <a:latin typeface="Heebo"/>
                          <a:cs typeface="Heebo"/>
                        </a:rPr>
                        <a:t>Oct. 1-30, 2026</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lvl="0" algn="l">
                        <a:lnSpc>
                          <a:spcPct val="100000"/>
                        </a:lnSpc>
                        <a:spcBef>
                          <a:spcPts val="0"/>
                        </a:spcBef>
                        <a:spcAft>
                          <a:spcPts val="0"/>
                        </a:spcAft>
                        <a:buNone/>
                      </a:pPr>
                      <a:r>
                        <a:rPr lang="en-US" sz="1600" b="0" i="0" u="none" strike="noStrike" noProof="0">
                          <a:solidFill>
                            <a:srgbClr val="4C4C4D"/>
                          </a:solidFill>
                          <a:latin typeface="Heebo"/>
                          <a:cs typeface="Heebo"/>
                        </a:rPr>
                        <a:t>This period allows for the primary grantee to receive final expenditure reports/documents from the subrecipient. Grantees should encourage their subrecipients to: </a:t>
                      </a:r>
                    </a:p>
                    <a:p>
                      <a:pPr marL="285750" lvl="0" indent="-285750" algn="l">
                        <a:lnSpc>
                          <a:spcPct val="100000"/>
                        </a:lnSpc>
                        <a:spcBef>
                          <a:spcPts val="0"/>
                        </a:spcBef>
                        <a:spcAft>
                          <a:spcPts val="0"/>
                        </a:spcAft>
                        <a:buFont typeface="Symbol"/>
                        <a:buChar char="•"/>
                      </a:pPr>
                      <a:r>
                        <a:rPr lang="en-US" sz="1600" b="0" i="0" u="none" strike="noStrike" noProof="0">
                          <a:solidFill>
                            <a:srgbClr val="4C4C4D"/>
                          </a:solidFill>
                          <a:latin typeface="Heebo"/>
                          <a:cs typeface="Heebo"/>
                        </a:rPr>
                        <a:t>Finalize documentation</a:t>
                      </a:r>
                    </a:p>
                    <a:p>
                      <a:pPr marL="285750" lvl="0" indent="-285750" algn="l">
                        <a:lnSpc>
                          <a:spcPct val="100000"/>
                        </a:lnSpc>
                        <a:spcBef>
                          <a:spcPts val="0"/>
                        </a:spcBef>
                        <a:spcAft>
                          <a:spcPts val="0"/>
                        </a:spcAft>
                        <a:buFont typeface="Symbol"/>
                        <a:buChar char="•"/>
                      </a:pPr>
                      <a:r>
                        <a:rPr lang="en-US" sz="1600" b="0" i="0" u="none" strike="noStrike" noProof="0">
                          <a:solidFill>
                            <a:srgbClr val="4C4C4D"/>
                          </a:solidFill>
                          <a:latin typeface="Heebo"/>
                          <a:cs typeface="Heebo"/>
                        </a:rPr>
                        <a:t>Close their books for the activity period</a:t>
                      </a:r>
                    </a:p>
                    <a:p>
                      <a:pPr marL="285750" lvl="0" indent="-285750" algn="l">
                        <a:lnSpc>
                          <a:spcPct val="100000"/>
                        </a:lnSpc>
                        <a:spcBef>
                          <a:spcPts val="0"/>
                        </a:spcBef>
                        <a:spcAft>
                          <a:spcPts val="0"/>
                        </a:spcAft>
                        <a:buFont typeface="Symbol"/>
                        <a:buChar char="•"/>
                      </a:pPr>
                      <a:r>
                        <a:rPr lang="en-US" sz="1600" b="0" i="0" u="none" strike="noStrike" noProof="0">
                          <a:solidFill>
                            <a:srgbClr val="4C4C4D"/>
                          </a:solidFill>
                          <a:latin typeface="Heebo"/>
                          <a:cs typeface="Heebo"/>
                        </a:rPr>
                        <a:t>Submit final reporting </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4110917461"/>
                  </a:ext>
                </a:extLst>
              </a:tr>
              <a:tr h="790528">
                <a:tc>
                  <a:txBody>
                    <a:bodyPr/>
                    <a:lstStyle/>
                    <a:p>
                      <a:r>
                        <a:rPr lang="en-US" sz="1800" b="1">
                          <a:solidFill>
                            <a:srgbClr val="4C4C4D"/>
                          </a:solidFill>
                          <a:latin typeface="Heebo"/>
                          <a:cs typeface="Heebo"/>
                        </a:rPr>
                        <a:t>Phase 4: Submission of Final Program Report</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a:txBody>
                    <a:bodyPr/>
                    <a:lstStyle/>
                    <a:p>
                      <a:pPr algn="ctr"/>
                      <a:r>
                        <a:rPr lang="en-US" sz="1800" b="1">
                          <a:solidFill>
                            <a:srgbClr val="3F6DAA"/>
                          </a:solidFill>
                          <a:latin typeface="Heebo"/>
                          <a:cs typeface="Heebo"/>
                        </a:rPr>
                        <a:t>Nov. 20, 2026</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a:txBody>
                    <a:bodyPr/>
                    <a:lstStyle/>
                    <a:p>
                      <a:pPr lvl="0">
                        <a:buNone/>
                      </a:pPr>
                      <a:r>
                        <a:rPr lang="en-US" sz="1600" b="0" i="0" u="none" strike="noStrike" noProof="0">
                          <a:solidFill>
                            <a:srgbClr val="4C4C4D"/>
                          </a:solidFill>
                          <a:latin typeface="Heebo"/>
                          <a:cs typeface="Heebo"/>
                        </a:rPr>
                        <a:t>The final programmatic report will be completed via link by Nov. 20.</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485244176"/>
                  </a:ext>
                </a:extLst>
              </a:tr>
              <a:tr h="774501">
                <a:tc>
                  <a:txBody>
                    <a:bodyPr/>
                    <a:lstStyle/>
                    <a:p>
                      <a:r>
                        <a:rPr lang="en-US" sz="1800" b="1">
                          <a:solidFill>
                            <a:srgbClr val="4C4C4D"/>
                          </a:solidFill>
                          <a:latin typeface="Heebo"/>
                          <a:cs typeface="Heebo"/>
                        </a:rPr>
                        <a:t>Phase 5: Submission of Final Finance Reporting</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800" b="1">
                          <a:solidFill>
                            <a:srgbClr val="3F6DAA"/>
                          </a:solidFill>
                          <a:latin typeface="Heebo"/>
                          <a:cs typeface="Heebo"/>
                        </a:rPr>
                        <a:t>Jan. 8, 2027</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lvl="0">
                        <a:buNone/>
                      </a:pPr>
                      <a:r>
                        <a:rPr lang="en-US" sz="1600" b="0" i="0" u="none" strike="noStrike" noProof="0">
                          <a:solidFill>
                            <a:srgbClr val="4C4C4D"/>
                          </a:solidFill>
                          <a:latin typeface="Heebo"/>
                          <a:cs typeface="Heebo"/>
                        </a:rPr>
                        <a:t>The final finance reporting is due by Jan. 8, 2027. </a:t>
                      </a:r>
                    </a:p>
                    <a:p>
                      <a:pPr marL="285750" lvl="0" indent="-285750">
                        <a:buFont typeface="Arial"/>
                        <a:buChar char="•"/>
                      </a:pPr>
                      <a:r>
                        <a:rPr lang="en-US" sz="1600" b="0" i="0" u="none" strike="noStrike" noProof="0">
                          <a:solidFill>
                            <a:srgbClr val="4C4C4D"/>
                          </a:solidFill>
                          <a:latin typeface="Heebo"/>
                          <a:cs typeface="Heebo"/>
                        </a:rPr>
                        <a:t>Expenditure report</a:t>
                      </a:r>
                    </a:p>
                    <a:p>
                      <a:pPr marL="285750" lvl="0" indent="-285750">
                        <a:buFont typeface="Arial"/>
                        <a:buChar char="•"/>
                      </a:pPr>
                      <a:r>
                        <a:rPr lang="en-US" sz="1600" b="0" i="0" u="none" strike="noStrike" noProof="0">
                          <a:solidFill>
                            <a:srgbClr val="4C4C4D"/>
                          </a:solidFill>
                          <a:latin typeface="Heebo"/>
                          <a:cs typeface="Heebo"/>
                        </a:rPr>
                        <a:t>Finance Certification</a:t>
                      </a:r>
                    </a:p>
                    <a:p>
                      <a:pPr marL="285750" lvl="0" indent="-285750">
                        <a:buFont typeface="Arial"/>
                        <a:buChar char="•"/>
                      </a:pPr>
                      <a:r>
                        <a:rPr lang="en-US" sz="1600" b="0" i="0" u="none" strike="noStrike" noProof="0">
                          <a:solidFill>
                            <a:srgbClr val="4C4C4D"/>
                          </a:solidFill>
                          <a:latin typeface="Heebo"/>
                          <a:cs typeface="Heebo"/>
                        </a:rPr>
                        <a:t>Budget Reconciliation </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3059070889"/>
                  </a:ext>
                </a:extLst>
              </a:tr>
              <a:tr h="1215363">
                <a:tc>
                  <a:txBody>
                    <a:bodyPr/>
                    <a:lstStyle/>
                    <a:p>
                      <a:r>
                        <a:rPr lang="en-US" sz="1800" b="1">
                          <a:solidFill>
                            <a:srgbClr val="4C4C4D"/>
                          </a:solidFill>
                          <a:latin typeface="Heebo"/>
                          <a:cs typeface="Heebo"/>
                        </a:rPr>
                        <a:t>Phase 6: Notification of Grant Closeout </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a:txBody>
                    <a:bodyPr/>
                    <a:lstStyle/>
                    <a:p>
                      <a:pPr algn="ctr"/>
                      <a:r>
                        <a:rPr lang="en-US" sz="1800" b="1">
                          <a:solidFill>
                            <a:srgbClr val="3F6DAA"/>
                          </a:solidFill>
                          <a:latin typeface="Heebo"/>
                          <a:cs typeface="Heebo"/>
                        </a:rPr>
                        <a:t>Ongoing</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a:txBody>
                    <a:bodyPr/>
                    <a:lstStyle/>
                    <a:p>
                      <a:pPr lvl="0">
                        <a:buNone/>
                      </a:pPr>
                      <a:r>
                        <a:rPr lang="en-US" sz="1600" b="0" i="0" u="none" strike="noStrike" noProof="0">
                          <a:solidFill>
                            <a:srgbClr val="4C4C4D"/>
                          </a:solidFill>
                          <a:latin typeface="Heebo"/>
                          <a:cs typeface="Heebo"/>
                        </a:rPr>
                        <a:t>Once all required documentation has been received, reviewed, and any unspent funds returned (if applicable), grantees will receive a formal closeout letter </a:t>
                      </a:r>
                    </a:p>
                    <a:p>
                      <a:pPr lvl="0">
                        <a:buNone/>
                      </a:pPr>
                      <a:r>
                        <a:rPr lang="en-US" sz="1600" b="0" i="0" u="none" strike="noStrike" noProof="0">
                          <a:solidFill>
                            <a:srgbClr val="4C4C4D"/>
                          </a:solidFill>
                          <a:latin typeface="Heebo"/>
                          <a:cs typeface="Heebo"/>
                        </a:rPr>
                        <a:t>indicating that all programmatic and financial obligations have been fulfilled and the grant is officially closed.</a:t>
                      </a: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9605967"/>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1E5B0A-DDBF-92C5-4151-8C75A55D829E}"/>
              </a:ext>
            </a:extLst>
          </p:cNvPr>
          <p:cNvSpPr txBox="1"/>
          <p:nvPr/>
        </p:nvSpPr>
        <p:spPr>
          <a:xfrm>
            <a:off x="543490" y="1216524"/>
            <a:ext cx="13097706" cy="6068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Font typeface="Arial"/>
              <a:buChar char="•"/>
            </a:pPr>
            <a:endParaRPr lang="en-US" sz="2400">
              <a:solidFill>
                <a:srgbClr val="000000"/>
              </a:solidFill>
              <a:latin typeface="Heebo"/>
              <a:ea typeface="+mn-lt"/>
              <a:cs typeface="Heebo"/>
            </a:endParaRPr>
          </a:p>
          <a:p>
            <a:pPr marL="228600" indent="-228600">
              <a:spcBef>
                <a:spcPts val="1000"/>
              </a:spcBef>
              <a:buFont typeface="Arial"/>
              <a:buChar char="•"/>
            </a:pPr>
            <a:r>
              <a:rPr lang="en-US" sz="2400" b="1" baseline="0" dirty="0">
                <a:solidFill>
                  <a:srgbClr val="4C4C4D"/>
                </a:solidFill>
                <a:latin typeface="Heebo"/>
                <a:ea typeface="+mn-lt"/>
                <a:cs typeface="Heebo"/>
              </a:rPr>
              <a:t>Programmatic activities</a:t>
            </a:r>
            <a:r>
              <a:rPr lang="en-US" sz="2400" baseline="0" dirty="0">
                <a:solidFill>
                  <a:srgbClr val="4C4C4D"/>
                </a:solidFill>
                <a:latin typeface="Heebo"/>
                <a:ea typeface="+mn-lt"/>
                <a:cs typeface="Heebo"/>
              </a:rPr>
              <a:t> funded by this grant</a:t>
            </a:r>
            <a:r>
              <a:rPr lang="en-US" sz="2400" dirty="0">
                <a:solidFill>
                  <a:srgbClr val="4C4C4D"/>
                </a:solidFill>
                <a:latin typeface="Heebo"/>
                <a:ea typeface="+mn-lt"/>
                <a:cs typeface="Heebo"/>
              </a:rPr>
              <a:t> should</a:t>
            </a:r>
            <a:r>
              <a:rPr lang="en-US" sz="2400" baseline="0" dirty="0">
                <a:solidFill>
                  <a:srgbClr val="4C4C4D"/>
                </a:solidFill>
                <a:latin typeface="Heebo"/>
                <a:ea typeface="+mn-lt"/>
                <a:cs typeface="Heebo"/>
              </a:rPr>
              <a:t> be completed by Sept. 30, 2026. This includes all deliverables outlined in your grant application, such as digital skills classes and device distribution.</a:t>
            </a:r>
            <a:endParaRPr lang="en-US" sz="2400" dirty="0">
              <a:solidFill>
                <a:srgbClr val="4C4C4D"/>
              </a:solidFill>
              <a:latin typeface="Heebo"/>
              <a:ea typeface="+mn-lt"/>
              <a:cs typeface="Heebo"/>
            </a:endParaRPr>
          </a:p>
          <a:p>
            <a:pPr marL="742950" lvl="1" indent="-342900">
              <a:spcBef>
                <a:spcPts val="1800"/>
              </a:spcBef>
              <a:buFont typeface="Courier New" panose="02070309020205020404" pitchFamily="49" charset="0"/>
              <a:buChar char="o"/>
            </a:pPr>
            <a:r>
              <a:rPr lang="en-US" sz="2000" dirty="0">
                <a:solidFill>
                  <a:srgbClr val="4C4C4D"/>
                </a:solidFill>
                <a:latin typeface="Heebo"/>
                <a:ea typeface="+mn-lt"/>
                <a:cs typeface="Heebo"/>
              </a:rPr>
              <a:t>If you anticipate difficulty completing programmatic activities by this date, please contact your program/finance officers as soon as possible. </a:t>
            </a:r>
          </a:p>
          <a:p>
            <a:pPr marL="742950" lvl="1" indent="-342900">
              <a:spcBef>
                <a:spcPts val="1800"/>
              </a:spcBef>
              <a:buFont typeface="Courier New" panose="02070309020205020404" pitchFamily="49" charset="0"/>
              <a:buChar char="o"/>
            </a:pPr>
            <a:r>
              <a:rPr lang="en-US" sz="2000" dirty="0">
                <a:solidFill>
                  <a:srgbClr val="4C4C4D"/>
                </a:solidFill>
                <a:latin typeface="Heebo"/>
                <a:ea typeface="+mn-lt"/>
                <a:cs typeface="Heebo"/>
              </a:rPr>
              <a:t>Our team will support activities tied </a:t>
            </a:r>
            <a:r>
              <a:rPr lang="en-US" sz="2000" baseline="0" dirty="0">
                <a:solidFill>
                  <a:srgbClr val="4C4C4D"/>
                </a:solidFill>
                <a:latin typeface="Heebo"/>
                <a:ea typeface="+mn-lt"/>
                <a:cs typeface="Heebo"/>
              </a:rPr>
              <a:t>to </a:t>
            </a:r>
            <a:r>
              <a:rPr lang="en-US" sz="2000" dirty="0">
                <a:solidFill>
                  <a:srgbClr val="4C4C4D"/>
                </a:solidFill>
                <a:latin typeface="Heebo"/>
                <a:ea typeface="+mn-lt"/>
                <a:cs typeface="Heebo"/>
              </a:rPr>
              <a:t>existing documented commitments</a:t>
            </a:r>
            <a:r>
              <a:rPr lang="en-US" sz="2000" baseline="0" dirty="0">
                <a:solidFill>
                  <a:srgbClr val="4C4C4D"/>
                </a:solidFill>
                <a:latin typeface="Heebo"/>
                <a:ea typeface="+mn-lt"/>
                <a:cs typeface="Heebo"/>
              </a:rPr>
              <a:t>.</a:t>
            </a:r>
            <a:r>
              <a:rPr lang="en-US" sz="2000" dirty="0">
                <a:solidFill>
                  <a:srgbClr val="4C4C4D"/>
                </a:solidFill>
                <a:latin typeface="Heebo"/>
                <a:ea typeface="+mn-lt"/>
                <a:cs typeface="Heebo"/>
              </a:rPr>
              <a:t> No new programming may begin after Sept. 30. </a:t>
            </a:r>
          </a:p>
          <a:p>
            <a:pPr marL="228600" lvl="0" indent="-285750">
              <a:spcBef>
                <a:spcPts val="3000"/>
              </a:spcBef>
              <a:buFont typeface="Arial"/>
              <a:buChar char="•"/>
            </a:pPr>
            <a:r>
              <a:rPr lang="en-US" sz="2400" b="1" baseline="0" dirty="0">
                <a:solidFill>
                  <a:srgbClr val="4C4C4D"/>
                </a:solidFill>
                <a:latin typeface="Heebo"/>
                <a:ea typeface="+mn-lt"/>
                <a:cs typeface="Heebo"/>
              </a:rPr>
              <a:t>Subrecipients’ </a:t>
            </a:r>
            <a:r>
              <a:rPr lang="en-US" sz="2400" baseline="0" dirty="0">
                <a:solidFill>
                  <a:srgbClr val="4C4C4D"/>
                </a:solidFill>
                <a:latin typeface="Heebo"/>
                <a:ea typeface="+mn-lt"/>
                <a:cs typeface="Heebo"/>
              </a:rPr>
              <a:t>programmatic activities must also be completed by Sept. 30, 2026. </a:t>
            </a:r>
            <a:endParaRPr lang="en-US" sz="2400" dirty="0">
              <a:solidFill>
                <a:srgbClr val="4C4C4D"/>
              </a:solidFill>
              <a:latin typeface="Heebo"/>
              <a:ea typeface="+mn-lt"/>
              <a:cs typeface="Heebo"/>
            </a:endParaRPr>
          </a:p>
          <a:p>
            <a:pPr marL="742950" lvl="1" indent="-342900">
              <a:spcBef>
                <a:spcPts val="1800"/>
              </a:spcBef>
              <a:buFont typeface="Courier New" panose="02070309020205020404" pitchFamily="49" charset="0"/>
              <a:buChar char="o"/>
            </a:pPr>
            <a:r>
              <a:rPr lang="en-US" sz="2000" dirty="0">
                <a:solidFill>
                  <a:srgbClr val="4C4C4D"/>
                </a:solidFill>
                <a:latin typeface="Heebo"/>
                <a:ea typeface="+mn-lt"/>
                <a:cs typeface="Heebo"/>
              </a:rPr>
              <a:t>We encourage you to begin conversations with them now to ensure alignment. You have flexibility to manage subrecipient timelines based on capacity. If you determine that their activities should conclude prior to Sept. 30, you may do so.</a:t>
            </a:r>
          </a:p>
          <a:p>
            <a:pPr marL="228600" indent="-228600">
              <a:lnSpc>
                <a:spcPct val="150000"/>
              </a:lnSpc>
              <a:buFont typeface=""/>
              <a:buChar char="•"/>
            </a:pPr>
            <a:endParaRPr lang="en-US" sz="2000">
              <a:ea typeface="+mn-lt"/>
              <a:cs typeface="+mn-lt"/>
            </a:endParaRPr>
          </a:p>
          <a:p>
            <a:pPr algn="ctr"/>
            <a:endParaRPr lang="en-US" sz="2000">
              <a:latin typeface="Heebo"/>
              <a:ea typeface="Calibri"/>
              <a:cs typeface="Heebo"/>
            </a:endParaRPr>
          </a:p>
        </p:txBody>
      </p:sp>
      <p:sp>
        <p:nvSpPr>
          <p:cNvPr id="3" name="TextBox 2">
            <a:extLst>
              <a:ext uri="{FF2B5EF4-FFF2-40B4-BE49-F238E27FC236}">
                <a16:creationId xmlns:a16="http://schemas.microsoft.com/office/drawing/2014/main" id="{48C5816A-9FF7-0DB9-6F70-D2A4ED7C5916}"/>
              </a:ext>
            </a:extLst>
          </p:cNvPr>
          <p:cNvSpPr txBox="1"/>
          <p:nvPr/>
        </p:nvSpPr>
        <p:spPr>
          <a:xfrm>
            <a:off x="545508" y="357618"/>
            <a:ext cx="9285667"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solidFill>
                  <a:srgbClr val="152D47"/>
                </a:solidFill>
                <a:latin typeface="Crimson Pro Semi Bold" pitchFamily="34" charset="0"/>
                <a:cs typeface="Crimson Pro Semi Bold" pitchFamily="34" charset="-120"/>
              </a:rPr>
              <a:t>Completion of Programmatic Activities</a:t>
            </a:r>
            <a:r>
              <a:rPr sz="4400">
                <a:solidFill>
                  <a:srgbClr val="152D47"/>
                </a:solidFill>
                <a:latin typeface="Crimson Pro Semi Bold" pitchFamily="34" charset="0"/>
                <a:cs typeface="Crimson Pro Semi Bold" pitchFamily="34" charset="-120"/>
              </a:rPr>
              <a:t>​</a:t>
            </a:r>
            <a:endParaRPr lang="en-US" sz="4400">
              <a:solidFill>
                <a:srgbClr val="152D47"/>
              </a:solidFill>
              <a:latin typeface="Crimson Pro Semi Bold" pitchFamily="34" charset="0"/>
              <a:cs typeface="Crimson Pro Semi Bold" pitchFamily="34" charset="-120"/>
            </a:endParaRPr>
          </a:p>
          <a:p>
            <a:pPr algn="ctr"/>
            <a:endParaRPr lang="en-US">
              <a:latin typeface="Crimson Pro Semi Bold"/>
              <a:cs typeface="Crimson Pro Semi Bold"/>
            </a:endParaRPr>
          </a:p>
        </p:txBody>
      </p:sp>
    </p:spTree>
    <p:extLst>
      <p:ext uri="{BB962C8B-B14F-4D97-AF65-F5344CB8AC3E}">
        <p14:creationId xmlns:p14="http://schemas.microsoft.com/office/powerpoint/2010/main" val="3946624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F026D7-4405-AB09-5F27-3F75A7660C48}"/>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52A2906-AEA7-83CD-0EB1-9FA706E1223A}"/>
              </a:ext>
            </a:extLst>
          </p:cNvPr>
          <p:cNvSpPr/>
          <p:nvPr/>
        </p:nvSpPr>
        <p:spPr>
          <a:xfrm>
            <a:off x="818842" y="545783"/>
            <a:ext cx="7621766" cy="657656"/>
          </a:xfrm>
          <a:prstGeom prst="rect">
            <a:avLst/>
          </a:prstGeom>
          <a:noFill/>
          <a:ln/>
        </p:spPr>
        <p:txBody>
          <a:bodyPr wrap="none" lIns="0" tIns="0" rIns="0" bIns="0" rtlCol="0" anchor="t"/>
          <a:lstStyle/>
          <a:p>
            <a:pPr marL="0" indent="0" algn="l">
              <a:lnSpc>
                <a:spcPts val="4850"/>
              </a:lnSpc>
              <a:buNone/>
            </a:pPr>
            <a:r>
              <a:rPr lang="en-US" sz="3900">
                <a:solidFill>
                  <a:srgbClr val="152D47"/>
                </a:solidFill>
                <a:latin typeface="Crimson Pro Semi Bold" pitchFamily="34" charset="0"/>
                <a:ea typeface="Crimson Pro Semi Bold" pitchFamily="34" charset="-122"/>
                <a:cs typeface="Crimson Pro Semi Bold" pitchFamily="34" charset="-120"/>
              </a:rPr>
              <a:t>Submission of Final Program Report </a:t>
            </a:r>
            <a:endParaRPr lang="en-US" sz="3900"/>
          </a:p>
        </p:txBody>
      </p:sp>
      <p:sp>
        <p:nvSpPr>
          <p:cNvPr id="4" name="Text 1">
            <a:extLst>
              <a:ext uri="{FF2B5EF4-FFF2-40B4-BE49-F238E27FC236}">
                <a16:creationId xmlns:a16="http://schemas.microsoft.com/office/drawing/2014/main" id="{DD4E4DF1-4F8E-59D0-9807-6522B0199661}"/>
              </a:ext>
            </a:extLst>
          </p:cNvPr>
          <p:cNvSpPr/>
          <p:nvPr/>
        </p:nvSpPr>
        <p:spPr>
          <a:xfrm>
            <a:off x="793790" y="1463516"/>
            <a:ext cx="7556421" cy="317540"/>
          </a:xfrm>
          <a:prstGeom prst="rect">
            <a:avLst/>
          </a:prstGeom>
          <a:noFill/>
          <a:ln/>
        </p:spPr>
        <p:txBody>
          <a:bodyPr wrap="none" lIns="0" tIns="0" rIns="0" bIns="0" rtlCol="0" anchor="t"/>
          <a:lstStyle/>
          <a:p>
            <a:pPr marL="0" indent="0" algn="l">
              <a:lnSpc>
                <a:spcPts val="2500"/>
              </a:lnSpc>
              <a:buNone/>
            </a:pPr>
            <a:endParaRPr lang="en-US" sz="1550"/>
          </a:p>
        </p:txBody>
      </p:sp>
      <p:sp>
        <p:nvSpPr>
          <p:cNvPr id="5" name="Content Placeholder 2">
            <a:extLst>
              <a:ext uri="{FF2B5EF4-FFF2-40B4-BE49-F238E27FC236}">
                <a16:creationId xmlns:a16="http://schemas.microsoft.com/office/drawing/2014/main" id="{8946B323-58B1-7B67-3192-C1322A1AE7B5}"/>
              </a:ext>
            </a:extLst>
          </p:cNvPr>
          <p:cNvSpPr txBox="1">
            <a:spLocks/>
          </p:cNvSpPr>
          <p:nvPr/>
        </p:nvSpPr>
        <p:spPr>
          <a:xfrm>
            <a:off x="822668" y="2048343"/>
            <a:ext cx="8743473" cy="322101"/>
          </a:xfrm>
          <a:prstGeom prst="rect">
            <a:avLst/>
          </a:prstGeom>
          <a:noFill/>
          <a:ln/>
        </p:spPr>
        <p:txBody>
          <a:bodyPr wrap="square" lIns="0" tIns="0" rIns="0" bIns="0" rtlCol="0" anchor="t"/>
          <a:lstStyle>
            <a:defPPr>
              <a:defRPr lang="en-US"/>
            </a:defPPr>
            <a:lvl1pPr indent="0">
              <a:lnSpc>
                <a:spcPts val="2500"/>
              </a:lnSpc>
              <a:buNone/>
              <a:defRPr sz="2000">
                <a:solidFill>
                  <a:srgbClr val="4C4C4D"/>
                </a:solidFill>
                <a:latin typeface="Heebo" pitchFamily="34" charset="0"/>
                <a:ea typeface="Heebo" pitchFamily="34" charset="-122"/>
                <a:cs typeface="Heebo" pitchFamily="34" charset="-12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a:buFont typeface="Arial" panose="020B0604020202020204" pitchFamily="34" charset="0"/>
              <a:buChar char="•"/>
            </a:pPr>
            <a:r>
              <a:rPr lang="en-US">
                <a:latin typeface="Heebo"/>
                <a:cs typeface="Heebo"/>
              </a:rPr>
              <a:t>Your final program report will be completed via a survey link. </a:t>
            </a:r>
          </a:p>
        </p:txBody>
      </p:sp>
      <p:sp>
        <p:nvSpPr>
          <p:cNvPr id="7" name="TextBox 6">
            <a:extLst>
              <a:ext uri="{FF2B5EF4-FFF2-40B4-BE49-F238E27FC236}">
                <a16:creationId xmlns:a16="http://schemas.microsoft.com/office/drawing/2014/main" id="{44D23AE2-CDB8-230D-3DDD-5C2FFC8067FA}"/>
              </a:ext>
            </a:extLst>
          </p:cNvPr>
          <p:cNvSpPr txBox="1"/>
          <p:nvPr/>
        </p:nvSpPr>
        <p:spPr>
          <a:xfrm>
            <a:off x="830163" y="3791521"/>
            <a:ext cx="13383548" cy="3787462"/>
          </a:xfrm>
          <a:prstGeom prst="rect">
            <a:avLst/>
          </a:prstGeom>
          <a:noFill/>
          <a:ln/>
        </p:spPr>
        <p:txBody>
          <a:bodyPr wrap="square" lIns="0" tIns="0" rIns="0" bIns="0" rtlCol="0" anchor="t"/>
          <a:lstStyle>
            <a:defPPr>
              <a:defRPr lang="en-US"/>
            </a:defPPr>
            <a:lvl1pPr indent="0">
              <a:lnSpc>
                <a:spcPts val="2500"/>
              </a:lnSpc>
              <a:buNone/>
              <a:defRPr sz="2000">
                <a:solidFill>
                  <a:srgbClr val="4C4C4D"/>
                </a:solidFill>
                <a:latin typeface="Heebo" pitchFamily="34" charset="0"/>
                <a:ea typeface="Heebo" pitchFamily="34" charset="-122"/>
                <a:cs typeface="Heebo"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342900" indent="-342900">
              <a:buFont typeface="Arial" panose="020B0604020202020204" pitchFamily="34" charset="0"/>
              <a:buChar char="•"/>
            </a:pPr>
            <a:r>
              <a:rPr lang="en-US"/>
              <a:t>What were the primary objectives of your program or project? Please include specific, measurable goals or outcomes where applicable.</a:t>
            </a:r>
          </a:p>
          <a:p>
            <a:pPr marL="342900" indent="-342900">
              <a:buFont typeface="Arial" panose="020B0604020202020204" pitchFamily="34" charset="0"/>
              <a:buChar char="•"/>
            </a:pPr>
            <a:r>
              <a:rPr lang="en-US"/>
              <a:t>Final Program totals: Devices distributed, digital skills trainings conducted, number of individuals served</a:t>
            </a:r>
          </a:p>
          <a:p>
            <a:pPr marL="342900" indent="-342900">
              <a:buFont typeface="Arial" panose="020B0604020202020204" pitchFamily="34" charset="0"/>
              <a:buChar char="•"/>
            </a:pPr>
            <a:r>
              <a:rPr lang="en-US"/>
              <a:t>Number of subrecipients/beneficiaries </a:t>
            </a:r>
          </a:p>
          <a:p>
            <a:pPr marL="342900" indent="-342900">
              <a:buFont typeface="Arial" panose="020B0604020202020204" pitchFamily="34" charset="0"/>
              <a:buChar char="•"/>
            </a:pPr>
            <a:r>
              <a:rPr lang="en-US"/>
              <a:t>Key accomplishments</a:t>
            </a:r>
          </a:p>
          <a:p>
            <a:pPr marL="342900" indent="-342900">
              <a:buFont typeface="Arial" panose="020B0604020202020204" pitchFamily="34" charset="0"/>
              <a:buChar char="•"/>
            </a:pPr>
            <a:r>
              <a:rPr lang="en-US"/>
              <a:t>Challenges</a:t>
            </a:r>
          </a:p>
          <a:p>
            <a:pPr marL="342900" indent="-342900">
              <a:buFont typeface="Arial" panose="020B0604020202020204" pitchFamily="34" charset="0"/>
              <a:buChar char="•"/>
            </a:pPr>
            <a:r>
              <a:rPr lang="en-US"/>
              <a:t>Lessons learned</a:t>
            </a:r>
          </a:p>
          <a:p>
            <a:pPr marL="342900" indent="-342900">
              <a:buFont typeface="Arial" panose="020B0604020202020204" pitchFamily="34" charset="0"/>
              <a:buChar char="•"/>
            </a:pPr>
            <a:r>
              <a:rPr lang="en-US"/>
              <a:t>Plans for sharing best practices</a:t>
            </a:r>
          </a:p>
          <a:p>
            <a:pPr marL="342900" indent="-342900">
              <a:buFont typeface="Arial" panose="020B0604020202020204" pitchFamily="34" charset="0"/>
              <a:buChar char="•"/>
            </a:pPr>
            <a:r>
              <a:rPr lang="en-US"/>
              <a:t>Success/impact stories</a:t>
            </a:r>
          </a:p>
          <a:p>
            <a:pPr marL="342900" indent="-342900">
              <a:buFont typeface="Arial" panose="020B0604020202020204" pitchFamily="34" charset="0"/>
              <a:buChar char="•"/>
            </a:pPr>
            <a:r>
              <a:rPr lang="en-US"/>
              <a:t>Feedback for the Office of Digital Opportunity </a:t>
            </a:r>
          </a:p>
        </p:txBody>
      </p:sp>
      <p:sp>
        <p:nvSpPr>
          <p:cNvPr id="8" name="Content Placeholder 2">
            <a:extLst>
              <a:ext uri="{FF2B5EF4-FFF2-40B4-BE49-F238E27FC236}">
                <a16:creationId xmlns:a16="http://schemas.microsoft.com/office/drawing/2014/main" id="{F4605AD2-0DA8-DDE0-5CF7-1DDADB5EF313}"/>
              </a:ext>
            </a:extLst>
          </p:cNvPr>
          <p:cNvSpPr txBox="1">
            <a:spLocks/>
          </p:cNvSpPr>
          <p:nvPr/>
        </p:nvSpPr>
        <p:spPr>
          <a:xfrm>
            <a:off x="793790" y="1211219"/>
            <a:ext cx="8750968" cy="406137"/>
          </a:xfrm>
          <a:prstGeom prst="rect">
            <a:avLst/>
          </a:prstGeom>
          <a:noFill/>
          <a:ln/>
        </p:spPr>
        <p:txBody>
          <a:bodyPr wrap="square" lIns="0" tIns="0" rIns="0" bIns="0" rtlCol="0" anchor="t"/>
          <a:lstStyle>
            <a:defPPr>
              <a:defRPr lang="en-US"/>
            </a:defPPr>
            <a:lvl1pPr indent="0">
              <a:lnSpc>
                <a:spcPts val="2500"/>
              </a:lnSpc>
              <a:buNone/>
              <a:defRPr sz="2000">
                <a:solidFill>
                  <a:srgbClr val="4C4C4D"/>
                </a:solidFill>
                <a:latin typeface="Heebo" pitchFamily="34" charset="0"/>
                <a:ea typeface="Heebo" pitchFamily="34" charset="-122"/>
                <a:cs typeface="Heebo" pitchFamily="34" charset="-12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a:t>The story of your work: what you achieved, what was hard,  and what you learned. </a:t>
            </a:r>
          </a:p>
        </p:txBody>
      </p:sp>
      <p:sp>
        <p:nvSpPr>
          <p:cNvPr id="9" name="TextBox 8">
            <a:extLst>
              <a:ext uri="{FF2B5EF4-FFF2-40B4-BE49-F238E27FC236}">
                <a16:creationId xmlns:a16="http://schemas.microsoft.com/office/drawing/2014/main" id="{FF1EE834-11E9-C13C-9C76-15C797B4DD2D}"/>
              </a:ext>
            </a:extLst>
          </p:cNvPr>
          <p:cNvSpPr txBox="1"/>
          <p:nvPr/>
        </p:nvSpPr>
        <p:spPr>
          <a:xfrm>
            <a:off x="830163" y="3191840"/>
            <a:ext cx="8915416" cy="338053"/>
          </a:xfrm>
          <a:prstGeom prst="rect">
            <a:avLst/>
          </a:prstGeom>
          <a:noFill/>
          <a:ln/>
        </p:spPr>
        <p:txBody>
          <a:bodyPr wrap="none" lIns="0" tIns="0" rIns="0" bIns="0" rtlCol="0" anchor="t"/>
          <a:lstStyle>
            <a:defPPr>
              <a:defRPr lang="en-US"/>
            </a:defPPr>
            <a:lvl1pPr indent="0" algn="ctr">
              <a:lnSpc>
                <a:spcPts val="2400"/>
              </a:lnSpc>
              <a:buNone/>
              <a:defRPr sz="2800">
                <a:solidFill>
                  <a:srgbClr val="4C4C4D"/>
                </a:solidFill>
                <a:latin typeface="Crimson Pro Semi Bold" pitchFamily="34" charset="0"/>
                <a:ea typeface="Crimson Pro Semi Bold" pitchFamily="34" charset="-122"/>
                <a:cs typeface="Crimson Pro Semi Bold"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algn="l"/>
            <a:r>
              <a:rPr lang="en-US" sz="3200">
                <a:solidFill>
                  <a:schemeClr val="accent1"/>
                </a:solidFill>
              </a:rPr>
              <a:t>Prompts from Final Report</a:t>
            </a:r>
          </a:p>
        </p:txBody>
      </p:sp>
    </p:spTree>
    <p:extLst>
      <p:ext uri="{BB962C8B-B14F-4D97-AF65-F5344CB8AC3E}">
        <p14:creationId xmlns:p14="http://schemas.microsoft.com/office/powerpoint/2010/main" val="4057316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93790" y="526878"/>
            <a:ext cx="10815697" cy="620078"/>
          </a:xfrm>
          <a:prstGeom prst="rect">
            <a:avLst/>
          </a:prstGeom>
          <a:noFill/>
          <a:ln/>
        </p:spPr>
        <p:txBody>
          <a:bodyPr wrap="none" lIns="0" tIns="0" rIns="0" bIns="0" rtlCol="0" anchor="t"/>
          <a:lstStyle/>
          <a:p>
            <a:pPr marL="0" indent="0" algn="l">
              <a:buNone/>
            </a:pPr>
            <a:r>
              <a:rPr lang="en-US" sz="3900">
                <a:solidFill>
                  <a:srgbClr val="152D47"/>
                </a:solidFill>
                <a:latin typeface="Crimson Pro Semi Bold" pitchFamily="34" charset="0"/>
                <a:ea typeface="Crimson Pro Semi Bold" pitchFamily="34" charset="-122"/>
                <a:cs typeface="Crimson Pro Semi Bold" pitchFamily="34" charset="-120"/>
              </a:rPr>
              <a:t>Final Fund Request Window &amp; Allowable Costs  </a:t>
            </a:r>
            <a:endParaRPr lang="en-US" sz="3900"/>
          </a:p>
        </p:txBody>
      </p:sp>
      <p:sp>
        <p:nvSpPr>
          <p:cNvPr id="4" name="Text 1"/>
          <p:cNvSpPr/>
          <p:nvPr/>
        </p:nvSpPr>
        <p:spPr>
          <a:xfrm>
            <a:off x="793790" y="1463515"/>
            <a:ext cx="7556421" cy="317540"/>
          </a:xfrm>
          <a:prstGeom prst="rect">
            <a:avLst/>
          </a:prstGeom>
          <a:noFill/>
          <a:ln/>
        </p:spPr>
        <p:txBody>
          <a:bodyPr wrap="none" lIns="0" tIns="0" rIns="0" bIns="0" rtlCol="0" anchor="t"/>
          <a:lstStyle/>
          <a:p>
            <a:pPr marL="0" indent="0" algn="l">
              <a:lnSpc>
                <a:spcPts val="2500"/>
              </a:lnSpc>
              <a:buNone/>
            </a:pPr>
            <a:endParaRPr lang="en-US" sz="1550"/>
          </a:p>
        </p:txBody>
      </p:sp>
      <p:sp>
        <p:nvSpPr>
          <p:cNvPr id="7" name="TextBox 6">
            <a:extLst>
              <a:ext uri="{FF2B5EF4-FFF2-40B4-BE49-F238E27FC236}">
                <a16:creationId xmlns:a16="http://schemas.microsoft.com/office/drawing/2014/main" id="{3D9DFB45-F115-79D7-4228-6451EB752185}"/>
              </a:ext>
            </a:extLst>
          </p:cNvPr>
          <p:cNvSpPr txBox="1"/>
          <p:nvPr/>
        </p:nvSpPr>
        <p:spPr>
          <a:xfrm>
            <a:off x="919160" y="2157088"/>
            <a:ext cx="5284089" cy="2810425"/>
          </a:xfrm>
          <a:prstGeom prst="rect">
            <a:avLst/>
          </a:prstGeom>
          <a:noFill/>
          <a:ln/>
        </p:spPr>
        <p:txBody>
          <a:bodyPr wrap="square" lIns="0" tIns="0" rIns="0" bIns="0" rtlCol="0" anchor="t"/>
          <a:lstStyle>
            <a:defPPr>
              <a:defRPr lang="en-US"/>
            </a:defPPr>
            <a:lvl1pPr indent="0">
              <a:lnSpc>
                <a:spcPts val="2500"/>
              </a:lnSpc>
              <a:buNone/>
              <a:defRPr sz="2000">
                <a:solidFill>
                  <a:srgbClr val="4C4C4D"/>
                </a:solidFill>
                <a:latin typeface="Heebo" pitchFamily="34" charset="0"/>
                <a:ea typeface="Heebo" pitchFamily="34" charset="-122"/>
                <a:cs typeface="Heebo"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342900" indent="-342900">
              <a:lnSpc>
                <a:spcPct val="100000"/>
              </a:lnSpc>
              <a:buFont typeface="Arial" panose="020B0604020202020204" pitchFamily="34" charset="0"/>
              <a:buChar char="•"/>
            </a:pPr>
            <a:r>
              <a:rPr lang="en-US" sz="1800">
                <a:latin typeface="Heebo"/>
                <a:cs typeface="Heebo"/>
              </a:rPr>
              <a:t>Covers October-December</a:t>
            </a:r>
          </a:p>
          <a:p>
            <a:pPr marL="342900" indent="-342900">
              <a:lnSpc>
                <a:spcPct val="100000"/>
              </a:lnSpc>
              <a:buFont typeface="Arial" panose="020B0604020202020204" pitchFamily="34" charset="0"/>
              <a:buChar char="•"/>
            </a:pPr>
            <a:r>
              <a:rPr lang="en-US" sz="1800">
                <a:latin typeface="Heebo"/>
                <a:cs typeface="Heebo"/>
              </a:rPr>
              <a:t>Although programmatic activities end Sept. 30, the September drawdown should include costs that will be incurred through December related to closeout.</a:t>
            </a:r>
          </a:p>
        </p:txBody>
      </p:sp>
      <p:sp>
        <p:nvSpPr>
          <p:cNvPr id="9" name="TextBox 8">
            <a:extLst>
              <a:ext uri="{FF2B5EF4-FFF2-40B4-BE49-F238E27FC236}">
                <a16:creationId xmlns:a16="http://schemas.microsoft.com/office/drawing/2014/main" id="{EC9B23AD-2D62-97EE-847B-5FB08C356D2A}"/>
              </a:ext>
            </a:extLst>
          </p:cNvPr>
          <p:cNvSpPr txBox="1"/>
          <p:nvPr/>
        </p:nvSpPr>
        <p:spPr>
          <a:xfrm>
            <a:off x="793157" y="1512856"/>
            <a:ext cx="5630517" cy="338053"/>
          </a:xfrm>
          <a:prstGeom prst="rect">
            <a:avLst/>
          </a:prstGeom>
          <a:noFill/>
          <a:ln/>
        </p:spPr>
        <p:txBody>
          <a:bodyPr wrap="none" lIns="0" tIns="0" rIns="0" bIns="0" rtlCol="0" anchor="t"/>
          <a:lstStyle>
            <a:defPPr>
              <a:defRPr lang="en-US"/>
            </a:defPPr>
            <a:lvl1pPr indent="0" algn="ctr">
              <a:lnSpc>
                <a:spcPts val="2400"/>
              </a:lnSpc>
              <a:buNone/>
              <a:defRPr sz="2800">
                <a:solidFill>
                  <a:srgbClr val="4C4C4D"/>
                </a:solidFill>
                <a:latin typeface="Crimson Pro Semi Bold" pitchFamily="34" charset="0"/>
                <a:ea typeface="Crimson Pro Semi Bold" pitchFamily="34" charset="-122"/>
                <a:cs typeface="Crimson Pro Semi Bold"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algn="l"/>
            <a:r>
              <a:rPr lang="en-US" sz="3200">
                <a:solidFill>
                  <a:schemeClr val="accent1"/>
                </a:solidFill>
              </a:rPr>
              <a:t>Sept. 1-4 (Final Request Window)</a:t>
            </a:r>
          </a:p>
        </p:txBody>
      </p:sp>
      <p:sp>
        <p:nvSpPr>
          <p:cNvPr id="10" name="TextBox 9">
            <a:extLst>
              <a:ext uri="{FF2B5EF4-FFF2-40B4-BE49-F238E27FC236}">
                <a16:creationId xmlns:a16="http://schemas.microsoft.com/office/drawing/2014/main" id="{87E10BEA-C842-6451-3BD4-B218CB3E4CF6}"/>
              </a:ext>
            </a:extLst>
          </p:cNvPr>
          <p:cNvSpPr txBox="1"/>
          <p:nvPr/>
        </p:nvSpPr>
        <p:spPr>
          <a:xfrm>
            <a:off x="6961823" y="2098467"/>
            <a:ext cx="7099892" cy="5731805"/>
          </a:xfrm>
          <a:prstGeom prst="rect">
            <a:avLst/>
          </a:prstGeom>
          <a:noFill/>
          <a:ln/>
        </p:spPr>
        <p:txBody>
          <a:bodyPr wrap="square" lIns="0" tIns="0" rIns="0" bIns="0" rtlCol="0" anchor="t"/>
          <a:lstStyle>
            <a:defPPr>
              <a:defRPr lang="en-US"/>
            </a:defPPr>
            <a:lvl1pPr indent="0">
              <a:lnSpc>
                <a:spcPts val="2500"/>
              </a:lnSpc>
              <a:buNone/>
              <a:defRPr sz="2000">
                <a:solidFill>
                  <a:srgbClr val="4C4C4D"/>
                </a:solidFill>
                <a:latin typeface="Heebo" pitchFamily="34" charset="0"/>
                <a:ea typeface="Heebo" pitchFamily="34" charset="-122"/>
                <a:cs typeface="Heebo"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342900" indent="-342900">
              <a:lnSpc>
                <a:spcPct val="100000"/>
              </a:lnSpc>
              <a:buFont typeface="Arial" panose="020B0604020202020204" pitchFamily="34" charset="0"/>
              <a:buChar char="•"/>
            </a:pPr>
            <a:r>
              <a:rPr lang="en-US" sz="1800">
                <a:latin typeface="Heebo"/>
                <a:cs typeface="Heebo"/>
              </a:rPr>
              <a:t>Preparing final programmatic and financial reports​</a:t>
            </a:r>
            <a:endParaRPr lang="en-US" sz="1800"/>
          </a:p>
          <a:p>
            <a:pPr marL="342900" indent="-342900">
              <a:lnSpc>
                <a:spcPct val="100000"/>
              </a:lnSpc>
              <a:buFont typeface="Arial" panose="020B0604020202020204" pitchFamily="34" charset="0"/>
              <a:buChar char="•"/>
            </a:pPr>
            <a:r>
              <a:rPr lang="en-US" sz="1800">
                <a:latin typeface="Heebo"/>
                <a:cs typeface="Heebo"/>
              </a:rPr>
              <a:t>Reconciling grant expenses​ (i.e., final contract/consultant costs)</a:t>
            </a:r>
          </a:p>
          <a:p>
            <a:pPr marL="342900" indent="-342900">
              <a:lnSpc>
                <a:spcPct val="100000"/>
              </a:lnSpc>
              <a:buFont typeface="Arial" panose="020B0604020202020204" pitchFamily="34" charset="0"/>
              <a:buChar char="•"/>
            </a:pPr>
            <a:r>
              <a:rPr lang="en-US" sz="1800">
                <a:latin typeface="Heebo"/>
                <a:cs typeface="Heebo"/>
              </a:rPr>
              <a:t>Reviewing and closing out subrecipient costs (if applicable)​</a:t>
            </a:r>
          </a:p>
          <a:p>
            <a:pPr marL="342900" indent="-342900">
              <a:lnSpc>
                <a:spcPct val="100000"/>
              </a:lnSpc>
              <a:buFont typeface="Arial" panose="020B0604020202020204" pitchFamily="34" charset="0"/>
              <a:buChar char="•"/>
            </a:pPr>
            <a:r>
              <a:rPr lang="en-US" sz="1800">
                <a:latin typeface="Heebo"/>
                <a:cs typeface="Heebo"/>
              </a:rPr>
              <a:t>Organizing records for retention​</a:t>
            </a:r>
          </a:p>
          <a:p>
            <a:pPr marL="342900" indent="-342900">
              <a:lnSpc>
                <a:spcPct val="100000"/>
              </a:lnSpc>
              <a:buFont typeface="Arial" panose="020B0604020202020204" pitchFamily="34" charset="0"/>
              <a:buChar char="•"/>
            </a:pPr>
            <a:r>
              <a:rPr lang="en-US" sz="1800">
                <a:latin typeface="Heebo"/>
                <a:cs typeface="Heebo"/>
              </a:rPr>
              <a:t>Accounting or finance support related to closeout​</a:t>
            </a:r>
          </a:p>
          <a:p>
            <a:pPr marL="342900" indent="-342900">
              <a:lnSpc>
                <a:spcPct val="100000"/>
              </a:lnSpc>
              <a:buFont typeface="Arial" panose="020B0604020202020204" pitchFamily="34" charset="0"/>
              <a:buChar char="•"/>
            </a:pPr>
            <a:r>
              <a:rPr lang="en-US" sz="1800">
                <a:latin typeface="Heebo"/>
                <a:cs typeface="Heebo"/>
              </a:rPr>
              <a:t>Audit costs ​</a:t>
            </a:r>
          </a:p>
          <a:p>
            <a:pPr marL="342900" indent="-342900">
              <a:lnSpc>
                <a:spcPct val="100000"/>
              </a:lnSpc>
              <a:buFont typeface="Arial" panose="020B0604020202020204" pitchFamily="34" charset="0"/>
              <a:buChar char="•"/>
            </a:pPr>
            <a:r>
              <a:rPr lang="en-US" sz="1800">
                <a:latin typeface="Heebo"/>
                <a:cs typeface="Heebo"/>
              </a:rPr>
              <a:t>Finalize and report key performance indicators </a:t>
            </a:r>
          </a:p>
          <a:p>
            <a:pPr marL="342900" indent="-342900">
              <a:lnSpc>
                <a:spcPct val="100000"/>
              </a:lnSpc>
              <a:buFont typeface="Arial" panose="020B0604020202020204" pitchFamily="34" charset="0"/>
              <a:buChar char="•"/>
            </a:pPr>
            <a:r>
              <a:rPr lang="en-US" sz="1800">
                <a:latin typeface="Heebo"/>
                <a:cs typeface="Heebo"/>
              </a:rPr>
              <a:t>Facility costs incurred during the closeout period for space used to complete required grant closeout activities ​</a:t>
            </a:r>
          </a:p>
          <a:p>
            <a:pPr marL="342900" indent="-342900">
              <a:lnSpc>
                <a:spcPct val="100000"/>
              </a:lnSpc>
              <a:buFont typeface="Arial" panose="020B0604020202020204" pitchFamily="34" charset="0"/>
              <a:buChar char="•"/>
            </a:pPr>
            <a:r>
              <a:rPr lang="en-US" sz="1800">
                <a:latin typeface="Heebo"/>
                <a:cs typeface="Heebo"/>
              </a:rPr>
              <a:t>Storage costs incurred during closeout period to support required components such as record retention, or disposition of grant related materials. ​</a:t>
            </a:r>
          </a:p>
          <a:p>
            <a:pPr marL="342900" indent="-342900">
              <a:lnSpc>
                <a:spcPct val="100000"/>
              </a:lnSpc>
              <a:buFont typeface="Arial" panose="020B0604020202020204" pitchFamily="34" charset="0"/>
              <a:buChar char="•"/>
            </a:pPr>
            <a:r>
              <a:rPr lang="en-US" sz="1800">
                <a:latin typeface="Heebo"/>
                <a:cs typeface="Heebo"/>
              </a:rPr>
              <a:t>Personnel costs necessary to complete required grant closeout activities:​</a:t>
            </a:r>
          </a:p>
          <a:p>
            <a:pPr marL="746125" lvl="1" indent="-168275">
              <a:buFont typeface="Courier New" panose="02070309020205020404" pitchFamily="49" charset="0"/>
              <a:buChar char="o"/>
            </a:pPr>
            <a:r>
              <a:rPr lang="en-US" sz="1600">
                <a:solidFill>
                  <a:srgbClr val="4C4C4D"/>
                </a:solidFill>
                <a:latin typeface="Heebo"/>
                <a:cs typeface="Heebo"/>
              </a:rPr>
              <a:t>Closeout processes: Gather/organize documentation to support compliance with policies, procedures, internal controls, federal and state requirements, proof of payment​.</a:t>
            </a:r>
          </a:p>
          <a:p>
            <a:pPr marL="746125" lvl="1" indent="-168275">
              <a:buFont typeface="Courier New" panose="02070309020205020404" pitchFamily="49" charset="0"/>
              <a:buChar char="o"/>
            </a:pPr>
            <a:r>
              <a:rPr lang="en-US" sz="1600">
                <a:solidFill>
                  <a:srgbClr val="4C4C4D"/>
                </a:solidFill>
                <a:latin typeface="Heebo"/>
                <a:cs typeface="Heebo"/>
              </a:rPr>
              <a:t>Gather/organize documentation to outline program successes, </a:t>
            </a:r>
            <a:br>
              <a:rPr lang="en-US" sz="1600">
                <a:latin typeface="Heebo" pitchFamily="2" charset="-79"/>
                <a:cs typeface="Heebo" pitchFamily="2" charset="-79"/>
              </a:rPr>
            </a:br>
            <a:r>
              <a:rPr lang="en-US" sz="1600">
                <a:solidFill>
                  <a:srgbClr val="4C4C4D"/>
                </a:solidFill>
                <a:latin typeface="Heebo"/>
                <a:cs typeface="Heebo"/>
              </a:rPr>
              <a:t>challenges and best practices for internal and external </a:t>
            </a:r>
            <a:br>
              <a:rPr lang="en-US" sz="1600">
                <a:latin typeface="Heebo" pitchFamily="2" charset="-79"/>
                <a:cs typeface="Heebo" pitchFamily="2" charset="-79"/>
              </a:rPr>
            </a:br>
            <a:r>
              <a:rPr lang="en-US" sz="1600">
                <a:solidFill>
                  <a:srgbClr val="4C4C4D"/>
                </a:solidFill>
                <a:latin typeface="Heebo"/>
                <a:cs typeface="Heebo"/>
              </a:rPr>
              <a:t>communication and to ensure future program sustainability.</a:t>
            </a:r>
          </a:p>
        </p:txBody>
      </p:sp>
      <p:sp>
        <p:nvSpPr>
          <p:cNvPr id="11" name="TextBox 10">
            <a:extLst>
              <a:ext uri="{FF2B5EF4-FFF2-40B4-BE49-F238E27FC236}">
                <a16:creationId xmlns:a16="http://schemas.microsoft.com/office/drawing/2014/main" id="{4D883359-B351-4984-658D-7C8C7501E5BE}"/>
              </a:ext>
            </a:extLst>
          </p:cNvPr>
          <p:cNvSpPr txBox="1"/>
          <p:nvPr/>
        </p:nvSpPr>
        <p:spPr>
          <a:xfrm>
            <a:off x="6829478" y="1493299"/>
            <a:ext cx="7244522" cy="360538"/>
          </a:xfrm>
          <a:prstGeom prst="rect">
            <a:avLst/>
          </a:prstGeom>
          <a:noFill/>
          <a:ln/>
        </p:spPr>
        <p:txBody>
          <a:bodyPr wrap="none" lIns="0" tIns="0" rIns="0" bIns="0" rtlCol="0" anchor="t"/>
          <a:lstStyle>
            <a:defPPr>
              <a:defRPr lang="en-US"/>
            </a:defPPr>
            <a:lvl1pPr indent="0" algn="ctr">
              <a:lnSpc>
                <a:spcPts val="2400"/>
              </a:lnSpc>
              <a:buNone/>
              <a:defRPr sz="2800">
                <a:solidFill>
                  <a:srgbClr val="4C4C4D"/>
                </a:solidFill>
                <a:latin typeface="Crimson Pro Semi Bold" pitchFamily="34" charset="0"/>
                <a:ea typeface="Crimson Pro Semi Bold" pitchFamily="34" charset="-122"/>
                <a:cs typeface="Crimson Pro Semi Bold"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algn="l"/>
            <a:r>
              <a:rPr lang="en-US" sz="3200">
                <a:solidFill>
                  <a:schemeClr val="accent1"/>
                </a:solidFill>
              </a:rPr>
              <a:t>Allowable Costs beyond Sept. 30 (Oct-Dec): ​</a:t>
            </a:r>
          </a:p>
          <a:p>
            <a:pPr algn="l"/>
            <a:endParaRPr lang="en-US" sz="3200">
              <a:solidFill>
                <a:schemeClr val="accen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310F1-C9ED-45BC-BEB2-4BED026288C1}"/>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47B4F53D-7726-F678-52BF-22ADBB0AE736}"/>
              </a:ext>
            </a:extLst>
          </p:cNvPr>
          <p:cNvSpPr/>
          <p:nvPr/>
        </p:nvSpPr>
        <p:spPr>
          <a:xfrm>
            <a:off x="842868" y="557815"/>
            <a:ext cx="9679390" cy="620078"/>
          </a:xfrm>
          <a:prstGeom prst="rect">
            <a:avLst/>
          </a:prstGeom>
          <a:noFill/>
          <a:ln/>
        </p:spPr>
        <p:txBody>
          <a:bodyPr wrap="none" lIns="0" tIns="0" rIns="0" bIns="0" rtlCol="0" anchor="t"/>
          <a:lstStyle/>
          <a:p>
            <a:pPr marL="0" indent="0" algn="l">
              <a:lnSpc>
                <a:spcPts val="4850"/>
              </a:lnSpc>
              <a:buNone/>
            </a:pPr>
            <a:r>
              <a:rPr lang="en-US" sz="3900">
                <a:solidFill>
                  <a:srgbClr val="152D47"/>
                </a:solidFill>
                <a:latin typeface="Crimson Pro Semi Bold" pitchFamily="34" charset="0"/>
                <a:ea typeface="Crimson Pro Semi Bold" pitchFamily="34" charset="-122"/>
                <a:cs typeface="Crimson Pro Semi Bold" pitchFamily="34" charset="-120"/>
              </a:rPr>
              <a:t>Submitting Final Finance Closeout Documents</a:t>
            </a:r>
            <a:endParaRPr lang="en-US" sz="3900"/>
          </a:p>
        </p:txBody>
      </p:sp>
      <p:sp>
        <p:nvSpPr>
          <p:cNvPr id="7" name="TextBox 6">
            <a:extLst>
              <a:ext uri="{FF2B5EF4-FFF2-40B4-BE49-F238E27FC236}">
                <a16:creationId xmlns:a16="http://schemas.microsoft.com/office/drawing/2014/main" id="{8126CF26-692C-6EB4-F708-8393B5DDB49D}"/>
              </a:ext>
            </a:extLst>
          </p:cNvPr>
          <p:cNvSpPr txBox="1"/>
          <p:nvPr/>
        </p:nvSpPr>
        <p:spPr>
          <a:xfrm>
            <a:off x="1031369" y="2108012"/>
            <a:ext cx="8746959" cy="1742094"/>
          </a:xfrm>
          <a:prstGeom prst="rect">
            <a:avLst/>
          </a:prstGeom>
          <a:noFill/>
          <a:ln/>
        </p:spPr>
        <p:txBody>
          <a:bodyPr wrap="square" lIns="0" tIns="0" rIns="0" bIns="0" rtlCol="0" anchor="t"/>
          <a:lstStyle>
            <a:defPPr>
              <a:defRPr lang="en-US"/>
            </a:defPPr>
            <a:lvl1pPr indent="0">
              <a:lnSpc>
                <a:spcPts val="2500"/>
              </a:lnSpc>
              <a:buNone/>
              <a:defRPr sz="2000">
                <a:solidFill>
                  <a:srgbClr val="4C4C4D"/>
                </a:solidFill>
                <a:latin typeface="Heebo" pitchFamily="34" charset="0"/>
                <a:ea typeface="Heebo" pitchFamily="34" charset="-122"/>
                <a:cs typeface="Heebo"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342900" indent="-342900">
              <a:buFont typeface="Arial" panose="020B0604020202020204" pitchFamily="34" charset="0"/>
              <a:buChar char="•"/>
            </a:pPr>
            <a:r>
              <a:rPr lang="en-US">
                <a:latin typeface="Heebo"/>
                <a:cs typeface="Heebo"/>
              </a:rPr>
              <a:t>Final expenditure report reflecting all expenses incurred through Dec. 31</a:t>
            </a:r>
          </a:p>
          <a:p>
            <a:pPr marL="342900" indent="-342900">
              <a:buFont typeface="Arial" panose="020B0604020202020204" pitchFamily="34" charset="0"/>
              <a:buChar char="•"/>
            </a:pPr>
            <a:r>
              <a:rPr lang="en-US">
                <a:latin typeface="Heebo"/>
                <a:cs typeface="Heebo"/>
              </a:rPr>
              <a:t>Budget reconciliation report </a:t>
            </a:r>
          </a:p>
          <a:p>
            <a:pPr marL="342900" indent="-342900">
              <a:spcBef>
                <a:spcPts val="1200"/>
              </a:spcBef>
              <a:buFont typeface="Arial" panose="020B0604020202020204" pitchFamily="34" charset="0"/>
              <a:buChar char="•"/>
            </a:pPr>
            <a:r>
              <a:rPr lang="en-US">
                <a:latin typeface="Heebo"/>
                <a:cs typeface="Heebo"/>
              </a:rPr>
              <a:t>Inventory sheet of all equipment purchased with grant funds, regardless of cost </a:t>
            </a:r>
          </a:p>
          <a:p>
            <a:pPr marL="342900" indent="-342900">
              <a:spcBef>
                <a:spcPts val="1200"/>
              </a:spcBef>
              <a:buFont typeface="Arial" panose="020B0604020202020204" pitchFamily="34" charset="0"/>
              <a:buChar char="•"/>
            </a:pPr>
            <a:r>
              <a:rPr lang="en-US">
                <a:latin typeface="Heebo"/>
                <a:cs typeface="Heebo"/>
              </a:rPr>
              <a:t>Closeout certification form</a:t>
            </a:r>
          </a:p>
          <a:p>
            <a:pPr marL="342900" indent="-342900">
              <a:spcBef>
                <a:spcPts val="1200"/>
              </a:spcBef>
              <a:buFont typeface="Arial" panose="020B0604020202020204" pitchFamily="34" charset="0"/>
              <a:buChar char="•"/>
            </a:pPr>
            <a:r>
              <a:rPr lang="en-US">
                <a:latin typeface="Heebo"/>
                <a:cs typeface="Heebo"/>
              </a:rPr>
              <a:t>Most recent single audit report </a:t>
            </a:r>
          </a:p>
        </p:txBody>
      </p:sp>
      <p:sp>
        <p:nvSpPr>
          <p:cNvPr id="9" name="TextBox 8">
            <a:extLst>
              <a:ext uri="{FF2B5EF4-FFF2-40B4-BE49-F238E27FC236}">
                <a16:creationId xmlns:a16="http://schemas.microsoft.com/office/drawing/2014/main" id="{71FE85C3-A8B8-68B2-0E63-31135BFEEE66}"/>
              </a:ext>
            </a:extLst>
          </p:cNvPr>
          <p:cNvSpPr txBox="1"/>
          <p:nvPr/>
        </p:nvSpPr>
        <p:spPr>
          <a:xfrm>
            <a:off x="862913" y="1592555"/>
            <a:ext cx="8915416" cy="338053"/>
          </a:xfrm>
          <a:prstGeom prst="rect">
            <a:avLst/>
          </a:prstGeom>
          <a:noFill/>
          <a:ln/>
        </p:spPr>
        <p:txBody>
          <a:bodyPr wrap="none" lIns="0" tIns="0" rIns="0" bIns="0" rtlCol="0" anchor="t"/>
          <a:lstStyle>
            <a:defPPr>
              <a:defRPr lang="en-US"/>
            </a:defPPr>
            <a:lvl1pPr indent="0" algn="ctr">
              <a:lnSpc>
                <a:spcPts val="2400"/>
              </a:lnSpc>
              <a:buNone/>
              <a:defRPr sz="2800">
                <a:solidFill>
                  <a:srgbClr val="4C4C4D"/>
                </a:solidFill>
                <a:latin typeface="Crimson Pro Semi Bold" pitchFamily="34" charset="0"/>
                <a:ea typeface="Crimson Pro Semi Bold" pitchFamily="34" charset="-122"/>
                <a:cs typeface="Crimson Pro Semi Bold"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algn="l"/>
            <a:r>
              <a:rPr lang="en-US" sz="3200">
                <a:solidFill>
                  <a:schemeClr val="accent1"/>
                </a:solidFill>
              </a:rPr>
              <a:t>Include the following items by Jan. 8, 2027</a:t>
            </a:r>
          </a:p>
        </p:txBody>
      </p:sp>
      <p:sp>
        <p:nvSpPr>
          <p:cNvPr id="6" name="TextBox 5">
            <a:extLst>
              <a:ext uri="{FF2B5EF4-FFF2-40B4-BE49-F238E27FC236}">
                <a16:creationId xmlns:a16="http://schemas.microsoft.com/office/drawing/2014/main" id="{A23933F1-E4A5-B029-9C37-D3290F60C5DF}"/>
              </a:ext>
            </a:extLst>
          </p:cNvPr>
          <p:cNvSpPr txBox="1"/>
          <p:nvPr/>
        </p:nvSpPr>
        <p:spPr>
          <a:xfrm>
            <a:off x="1031370" y="5157166"/>
            <a:ext cx="8710585" cy="2033337"/>
          </a:xfrm>
          <a:prstGeom prst="rect">
            <a:avLst/>
          </a:prstGeom>
          <a:noFill/>
          <a:ln/>
        </p:spPr>
        <p:txBody>
          <a:bodyPr wrap="square" lIns="0" tIns="0" rIns="0" bIns="0" rtlCol="0" anchor="t"/>
          <a:lstStyle>
            <a:defPPr>
              <a:defRPr lang="en-US"/>
            </a:defPPr>
            <a:lvl1pPr indent="0">
              <a:lnSpc>
                <a:spcPts val="2500"/>
              </a:lnSpc>
              <a:buNone/>
              <a:defRPr sz="2000">
                <a:solidFill>
                  <a:srgbClr val="4C4C4D"/>
                </a:solidFill>
                <a:latin typeface="Heebo" pitchFamily="34" charset="0"/>
                <a:ea typeface="Heebo" pitchFamily="34" charset="-122"/>
                <a:cs typeface="Heebo"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marL="342900" indent="-342900">
              <a:buFont typeface="Arial" panose="020B0604020202020204" pitchFamily="34" charset="0"/>
              <a:buChar char="•"/>
            </a:pPr>
            <a:r>
              <a:rPr lang="en-US">
                <a:latin typeface="Heebo"/>
                <a:cs typeface="Heebo"/>
              </a:rPr>
              <a:t>Grantees will meet with their finance officer to review any remaining balances prior to completing the finance closeout form.</a:t>
            </a:r>
          </a:p>
          <a:p>
            <a:pPr marL="342900" indent="-342900">
              <a:spcBef>
                <a:spcPts val="1200"/>
              </a:spcBef>
              <a:buFont typeface="Arial" panose="020B0604020202020204" pitchFamily="34" charset="0"/>
              <a:buChar char="•"/>
            </a:pPr>
            <a:r>
              <a:rPr lang="en-US">
                <a:latin typeface="Heebo"/>
                <a:cs typeface="Heebo"/>
              </a:rPr>
              <a:t>Grantees will receive the closeout certification template and submit it with their final report.</a:t>
            </a:r>
          </a:p>
          <a:p>
            <a:pPr marL="342900" indent="-342900">
              <a:spcBef>
                <a:spcPts val="1200"/>
              </a:spcBef>
              <a:buFont typeface="Arial" panose="020B0604020202020204" pitchFamily="34" charset="0"/>
              <a:buChar char="•"/>
            </a:pPr>
            <a:r>
              <a:rPr lang="en-US">
                <a:latin typeface="Heebo"/>
                <a:cs typeface="Heebo"/>
              </a:rPr>
              <a:t>Once the finance officer confirms the amount to be returned (if any), any undrawn funds or that all funds have been fully expended, the document will be routed for signature.</a:t>
            </a:r>
          </a:p>
        </p:txBody>
      </p:sp>
      <p:sp>
        <p:nvSpPr>
          <p:cNvPr id="10" name="TextBox 9">
            <a:extLst>
              <a:ext uri="{FF2B5EF4-FFF2-40B4-BE49-F238E27FC236}">
                <a16:creationId xmlns:a16="http://schemas.microsoft.com/office/drawing/2014/main" id="{C6590F59-959B-D746-9E25-3C48348BA07F}"/>
              </a:ext>
            </a:extLst>
          </p:cNvPr>
          <p:cNvSpPr txBox="1"/>
          <p:nvPr/>
        </p:nvSpPr>
        <p:spPr>
          <a:xfrm>
            <a:off x="826540" y="4611338"/>
            <a:ext cx="8915416" cy="338053"/>
          </a:xfrm>
          <a:prstGeom prst="rect">
            <a:avLst/>
          </a:prstGeom>
          <a:noFill/>
          <a:ln/>
        </p:spPr>
        <p:txBody>
          <a:bodyPr wrap="none" lIns="0" tIns="0" rIns="0" bIns="0" rtlCol="0" anchor="t"/>
          <a:lstStyle>
            <a:defPPr>
              <a:defRPr lang="en-US"/>
            </a:defPPr>
            <a:lvl1pPr indent="0" algn="ctr">
              <a:lnSpc>
                <a:spcPts val="2400"/>
              </a:lnSpc>
              <a:buNone/>
              <a:defRPr sz="2800">
                <a:solidFill>
                  <a:srgbClr val="4C4C4D"/>
                </a:solidFill>
                <a:latin typeface="Crimson Pro Semi Bold" pitchFamily="34" charset="0"/>
                <a:ea typeface="Crimson Pro Semi Bold" pitchFamily="34" charset="-122"/>
                <a:cs typeface="Crimson Pro Semi Bold"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algn="l"/>
            <a:r>
              <a:rPr lang="en-US" sz="3200">
                <a:solidFill>
                  <a:schemeClr val="accent1"/>
                </a:solidFill>
              </a:rPr>
              <a:t>Finance Officer Support</a:t>
            </a:r>
          </a:p>
        </p:txBody>
      </p:sp>
    </p:spTree>
    <p:extLst>
      <p:ext uri="{BB962C8B-B14F-4D97-AF65-F5344CB8AC3E}">
        <p14:creationId xmlns:p14="http://schemas.microsoft.com/office/powerpoint/2010/main" val="3360932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545783"/>
            <a:ext cx="10525958" cy="620078"/>
          </a:xfrm>
          <a:prstGeom prst="rect">
            <a:avLst/>
          </a:prstGeom>
          <a:noFill/>
          <a:ln/>
        </p:spPr>
        <p:txBody>
          <a:bodyPr wrap="none" lIns="0" tIns="0" rIns="0" bIns="0" rtlCol="0" anchor="t"/>
          <a:lstStyle/>
          <a:p>
            <a:pPr marL="0" indent="0" algn="l">
              <a:lnSpc>
                <a:spcPts val="4850"/>
              </a:lnSpc>
              <a:buNone/>
            </a:pPr>
            <a:r>
              <a:rPr lang="en-US" sz="3900">
                <a:solidFill>
                  <a:srgbClr val="152D47"/>
                </a:solidFill>
                <a:latin typeface="Crimson Pro Semi Bold" pitchFamily="34" charset="0"/>
                <a:ea typeface="Crimson Pro Semi Bold" pitchFamily="34" charset="-122"/>
                <a:cs typeface="Crimson Pro Semi Bold" pitchFamily="34" charset="-120"/>
              </a:rPr>
              <a:t>Notification of Grant Closeout &amp; Record Retention</a:t>
            </a:r>
            <a:endParaRPr lang="en-US" sz="3900"/>
          </a:p>
        </p:txBody>
      </p:sp>
      <p:sp>
        <p:nvSpPr>
          <p:cNvPr id="4" name="Text 1"/>
          <p:cNvSpPr/>
          <p:nvPr/>
        </p:nvSpPr>
        <p:spPr>
          <a:xfrm>
            <a:off x="1383335" y="2740612"/>
            <a:ext cx="5192721" cy="2266605"/>
          </a:xfrm>
          <a:prstGeom prst="rect">
            <a:avLst/>
          </a:prstGeom>
          <a:noFill/>
          <a:ln/>
        </p:spPr>
        <p:txBody>
          <a:bodyPr wrap="square" lIns="0" tIns="0" rIns="0" bIns="0" rtlCol="0" anchor="t"/>
          <a:lstStyle/>
          <a:p>
            <a:pPr marL="0" indent="0" algn="ctr">
              <a:lnSpc>
                <a:spcPts val="2500"/>
              </a:lnSpc>
              <a:buNone/>
            </a:pPr>
            <a:r>
              <a:rPr lang="en-US" sz="2200">
                <a:solidFill>
                  <a:srgbClr val="4C4C4D"/>
                </a:solidFill>
                <a:latin typeface="Heebo" pitchFamily="34" charset="0"/>
                <a:ea typeface="Heebo" pitchFamily="34" charset="-122"/>
                <a:cs typeface="Heebo" pitchFamily="34" charset="-120"/>
              </a:rPr>
              <a:t>Once all required documentation has been received and reviewed, and any unspent funds have been returned </a:t>
            </a:r>
            <a:br>
              <a:rPr lang="en-US" sz="2200">
                <a:solidFill>
                  <a:srgbClr val="4C4C4D"/>
                </a:solidFill>
                <a:latin typeface="Heebo" pitchFamily="34" charset="0"/>
                <a:ea typeface="Heebo" pitchFamily="34" charset="-122"/>
                <a:cs typeface="Heebo" pitchFamily="34" charset="-120"/>
              </a:rPr>
            </a:br>
            <a:r>
              <a:rPr lang="en-US" sz="2200">
                <a:solidFill>
                  <a:srgbClr val="4C4C4D"/>
                </a:solidFill>
                <a:latin typeface="Heebo" pitchFamily="34" charset="0"/>
                <a:ea typeface="Heebo" pitchFamily="34" charset="-122"/>
                <a:cs typeface="Heebo" pitchFamily="34" charset="-120"/>
              </a:rPr>
              <a:t>(if applicable), grantees will receive a </a:t>
            </a:r>
            <a:br>
              <a:rPr lang="en-US" sz="2200">
                <a:solidFill>
                  <a:srgbClr val="4C4C4D"/>
                </a:solidFill>
                <a:latin typeface="Heebo" pitchFamily="34" charset="0"/>
                <a:ea typeface="Heebo" pitchFamily="34" charset="-122"/>
                <a:cs typeface="Heebo" pitchFamily="34" charset="-120"/>
              </a:rPr>
            </a:br>
            <a:r>
              <a:rPr lang="en-US" sz="2200">
                <a:solidFill>
                  <a:srgbClr val="4C4C4D"/>
                </a:solidFill>
                <a:latin typeface="Heebo" pitchFamily="34" charset="0"/>
                <a:ea typeface="Heebo" pitchFamily="34" charset="-122"/>
                <a:cs typeface="Heebo" pitchFamily="34" charset="-120"/>
              </a:rPr>
              <a:t>formal closeout letter confirming that </a:t>
            </a:r>
            <a:br>
              <a:rPr lang="en-US" sz="2200">
                <a:solidFill>
                  <a:srgbClr val="4C4C4D"/>
                </a:solidFill>
                <a:latin typeface="Heebo" pitchFamily="34" charset="0"/>
                <a:ea typeface="Heebo" pitchFamily="34" charset="-122"/>
                <a:cs typeface="Heebo" pitchFamily="34" charset="-120"/>
              </a:rPr>
            </a:br>
            <a:r>
              <a:rPr lang="en-US" sz="2200">
                <a:solidFill>
                  <a:srgbClr val="4C4C4D"/>
                </a:solidFill>
                <a:latin typeface="Heebo" pitchFamily="34" charset="0"/>
                <a:ea typeface="Heebo" pitchFamily="34" charset="-122"/>
                <a:cs typeface="Heebo" pitchFamily="34" charset="-120"/>
              </a:rPr>
              <a:t>all programmatic and financial obligations have been fulfilled and </a:t>
            </a:r>
            <a:br>
              <a:rPr lang="en-US" sz="2200">
                <a:solidFill>
                  <a:srgbClr val="4C4C4D"/>
                </a:solidFill>
                <a:latin typeface="Heebo" pitchFamily="34" charset="0"/>
                <a:ea typeface="Heebo" pitchFamily="34" charset="-122"/>
                <a:cs typeface="Heebo" pitchFamily="34" charset="-120"/>
              </a:rPr>
            </a:br>
            <a:r>
              <a:rPr lang="en-US" sz="2200">
                <a:solidFill>
                  <a:srgbClr val="4C4C4D"/>
                </a:solidFill>
                <a:latin typeface="Heebo" pitchFamily="34" charset="0"/>
                <a:ea typeface="Heebo" pitchFamily="34" charset="-122"/>
                <a:cs typeface="Heebo" pitchFamily="34" charset="-120"/>
              </a:rPr>
              <a:t>the grant is officially closed.</a:t>
            </a:r>
          </a:p>
        </p:txBody>
      </p:sp>
      <p:sp>
        <p:nvSpPr>
          <p:cNvPr id="6" name="Text 2"/>
          <p:cNvSpPr/>
          <p:nvPr/>
        </p:nvSpPr>
        <p:spPr>
          <a:xfrm>
            <a:off x="8288807" y="2866567"/>
            <a:ext cx="5192721" cy="2124234"/>
          </a:xfrm>
          <a:prstGeom prst="rect">
            <a:avLst/>
          </a:prstGeom>
          <a:noFill/>
          <a:ln/>
        </p:spPr>
        <p:txBody>
          <a:bodyPr wrap="square" lIns="0" tIns="0" rIns="0" bIns="0" rtlCol="0" anchor="t"/>
          <a:lstStyle/>
          <a:p>
            <a:pPr marL="0" indent="0" algn="ctr">
              <a:lnSpc>
                <a:spcPts val="2500"/>
              </a:lnSpc>
              <a:buNone/>
            </a:pPr>
            <a:r>
              <a:rPr lang="en-US" sz="2200">
                <a:solidFill>
                  <a:srgbClr val="4C4C4D"/>
                </a:solidFill>
                <a:latin typeface="Heebo" pitchFamily="34" charset="0"/>
                <a:ea typeface="Heebo" pitchFamily="34" charset="-122"/>
                <a:cs typeface="Heebo" pitchFamily="34" charset="-120"/>
              </a:rPr>
              <a:t>While the grant portal is used </a:t>
            </a:r>
            <a:br>
              <a:rPr lang="en-US" sz="2200">
                <a:solidFill>
                  <a:srgbClr val="4C4C4D"/>
                </a:solidFill>
                <a:latin typeface="Heebo" pitchFamily="34" charset="0"/>
                <a:ea typeface="Heebo" pitchFamily="34" charset="-122"/>
                <a:cs typeface="Heebo" pitchFamily="34" charset="-120"/>
              </a:rPr>
            </a:br>
            <a:r>
              <a:rPr lang="en-US" sz="2200">
                <a:solidFill>
                  <a:srgbClr val="4C4C4D"/>
                </a:solidFill>
                <a:latin typeface="Heebo" pitchFamily="34" charset="0"/>
                <a:ea typeface="Heebo" pitchFamily="34" charset="-122"/>
                <a:cs typeface="Heebo" pitchFamily="34" charset="-120"/>
              </a:rPr>
              <a:t>for submitting and reviewing </a:t>
            </a:r>
            <a:br>
              <a:rPr lang="en-US" sz="2200">
                <a:solidFill>
                  <a:srgbClr val="4C4C4D"/>
                </a:solidFill>
                <a:latin typeface="Heebo" pitchFamily="34" charset="0"/>
                <a:ea typeface="Heebo" pitchFamily="34" charset="-122"/>
                <a:cs typeface="Heebo" pitchFamily="34" charset="-120"/>
              </a:rPr>
            </a:br>
            <a:r>
              <a:rPr lang="en-US" sz="2200">
                <a:solidFill>
                  <a:srgbClr val="4C4C4D"/>
                </a:solidFill>
                <a:latin typeface="Heebo" pitchFamily="34" charset="0"/>
                <a:ea typeface="Heebo" pitchFamily="34" charset="-122"/>
                <a:cs typeface="Heebo" pitchFamily="34" charset="-120"/>
              </a:rPr>
              <a:t>reports, grantees must retain all </a:t>
            </a:r>
            <a:br>
              <a:rPr lang="en-US" sz="2200">
                <a:solidFill>
                  <a:srgbClr val="4C4C4D"/>
                </a:solidFill>
                <a:latin typeface="Heebo" pitchFamily="34" charset="0"/>
                <a:ea typeface="Heebo" pitchFamily="34" charset="-122"/>
                <a:cs typeface="Heebo" pitchFamily="34" charset="-120"/>
              </a:rPr>
            </a:br>
            <a:r>
              <a:rPr lang="en-US" sz="2200">
                <a:solidFill>
                  <a:srgbClr val="4C4C4D"/>
                </a:solidFill>
                <a:latin typeface="Heebo" pitchFamily="34" charset="0"/>
                <a:ea typeface="Heebo" pitchFamily="34" charset="-122"/>
                <a:cs typeface="Heebo" pitchFamily="34" charset="-120"/>
              </a:rPr>
              <a:t>records internally for a minimum of </a:t>
            </a:r>
            <a:br>
              <a:rPr lang="en-US" sz="2200">
                <a:solidFill>
                  <a:srgbClr val="4C4C4D"/>
                </a:solidFill>
                <a:latin typeface="Heebo" pitchFamily="34" charset="0"/>
                <a:ea typeface="Heebo" pitchFamily="34" charset="-122"/>
                <a:cs typeface="Heebo" pitchFamily="34" charset="-120"/>
              </a:rPr>
            </a:br>
            <a:r>
              <a:rPr lang="en-US" sz="2200">
                <a:solidFill>
                  <a:srgbClr val="4C4C4D"/>
                </a:solidFill>
                <a:latin typeface="Heebo" pitchFamily="34" charset="0"/>
                <a:ea typeface="Heebo" pitchFamily="34" charset="-122"/>
                <a:cs typeface="Heebo" pitchFamily="34" charset="-120"/>
              </a:rPr>
              <a:t>five years submission of the final expenditure report for compliance purposes.</a:t>
            </a:r>
          </a:p>
        </p:txBody>
      </p:sp>
      <p:sp>
        <p:nvSpPr>
          <p:cNvPr id="7" name="TextBox 6">
            <a:extLst>
              <a:ext uri="{FF2B5EF4-FFF2-40B4-BE49-F238E27FC236}">
                <a16:creationId xmlns:a16="http://schemas.microsoft.com/office/drawing/2014/main" id="{A241CBD1-510E-14DA-987B-6B937121705A}"/>
              </a:ext>
            </a:extLst>
          </p:cNvPr>
          <p:cNvSpPr txBox="1"/>
          <p:nvPr/>
        </p:nvSpPr>
        <p:spPr>
          <a:xfrm>
            <a:off x="2144739" y="2129464"/>
            <a:ext cx="3669915" cy="338053"/>
          </a:xfrm>
          <a:prstGeom prst="rect">
            <a:avLst/>
          </a:prstGeom>
          <a:noFill/>
          <a:ln/>
        </p:spPr>
        <p:txBody>
          <a:bodyPr wrap="none" lIns="0" tIns="0" rIns="0" bIns="0" rtlCol="0" anchor="t"/>
          <a:lstStyle>
            <a:defPPr>
              <a:defRPr lang="en-US"/>
            </a:defPPr>
            <a:lvl1pPr indent="0" algn="ctr">
              <a:lnSpc>
                <a:spcPts val="2400"/>
              </a:lnSpc>
              <a:buNone/>
              <a:defRPr sz="2800">
                <a:solidFill>
                  <a:srgbClr val="4C4C4D"/>
                </a:solidFill>
                <a:latin typeface="Crimson Pro Semi Bold" pitchFamily="34" charset="0"/>
                <a:ea typeface="Crimson Pro Semi Bold" pitchFamily="34" charset="-122"/>
                <a:cs typeface="Crimson Pro Semi Bold"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US" sz="3200">
                <a:solidFill>
                  <a:schemeClr val="accent1"/>
                </a:solidFill>
              </a:rPr>
              <a:t>Closeout Letter</a:t>
            </a:r>
          </a:p>
        </p:txBody>
      </p:sp>
      <p:sp>
        <p:nvSpPr>
          <p:cNvPr id="8" name="TextBox 7">
            <a:extLst>
              <a:ext uri="{FF2B5EF4-FFF2-40B4-BE49-F238E27FC236}">
                <a16:creationId xmlns:a16="http://schemas.microsoft.com/office/drawing/2014/main" id="{9415114F-5411-15FF-B4F8-342706D5E23D}"/>
              </a:ext>
            </a:extLst>
          </p:cNvPr>
          <p:cNvSpPr txBox="1"/>
          <p:nvPr/>
        </p:nvSpPr>
        <p:spPr>
          <a:xfrm>
            <a:off x="9050211" y="2129463"/>
            <a:ext cx="3669915" cy="338053"/>
          </a:xfrm>
          <a:prstGeom prst="rect">
            <a:avLst/>
          </a:prstGeom>
          <a:noFill/>
          <a:ln/>
        </p:spPr>
        <p:txBody>
          <a:bodyPr wrap="none" lIns="0" tIns="0" rIns="0" bIns="0" rtlCol="0" anchor="t"/>
          <a:lstStyle>
            <a:defPPr>
              <a:defRPr lang="en-US"/>
            </a:defPPr>
            <a:lvl1pPr indent="0" algn="ctr">
              <a:lnSpc>
                <a:spcPts val="2400"/>
              </a:lnSpc>
              <a:buNone/>
              <a:defRPr sz="2800">
                <a:solidFill>
                  <a:srgbClr val="4C4C4D"/>
                </a:solidFill>
                <a:latin typeface="Crimson Pro Semi Bold" pitchFamily="34" charset="0"/>
                <a:ea typeface="Crimson Pro Semi Bold" pitchFamily="34" charset="-122"/>
                <a:cs typeface="Crimson Pro Semi Bold" pitchFamily="34" charset="-120"/>
              </a:defRPr>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US" sz="3200">
                <a:solidFill>
                  <a:schemeClr val="accent1"/>
                </a:solidFill>
              </a:rPr>
              <a:t>Record Retention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68A5F-0C01-D728-C959-83BA1B44C7F5}"/>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74BD552-718D-014A-E868-BE726617F034}"/>
              </a:ext>
            </a:extLst>
          </p:cNvPr>
          <p:cNvSpPr/>
          <p:nvPr/>
        </p:nvSpPr>
        <p:spPr>
          <a:xfrm>
            <a:off x="793789" y="3184505"/>
            <a:ext cx="13042821" cy="1860590"/>
          </a:xfrm>
          <a:prstGeom prst="rect">
            <a:avLst/>
          </a:prstGeom>
          <a:noFill/>
          <a:ln/>
        </p:spPr>
        <p:txBody>
          <a:bodyPr wrap="none" lIns="0" tIns="0" rIns="0" bIns="0" rtlCol="0" anchor="t"/>
          <a:lstStyle/>
          <a:p>
            <a:pPr algn="ctr">
              <a:lnSpc>
                <a:spcPts val="4600"/>
              </a:lnSpc>
            </a:pPr>
            <a:r>
              <a:rPr lang="en-US" sz="4400">
                <a:solidFill>
                  <a:srgbClr val="152D47"/>
                </a:solidFill>
                <a:latin typeface="Crimson Pro Semi Bold" pitchFamily="34" charset="0"/>
                <a:cs typeface="Crimson Pro Semi Bold" pitchFamily="34" charset="-120"/>
              </a:rPr>
              <a:t>Frequently Asked Questions</a:t>
            </a:r>
          </a:p>
        </p:txBody>
      </p:sp>
    </p:spTree>
    <p:extLst>
      <p:ext uri="{BB962C8B-B14F-4D97-AF65-F5344CB8AC3E}">
        <p14:creationId xmlns:p14="http://schemas.microsoft.com/office/powerpoint/2010/main" val="1526092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DFF5B-9CC2-686D-FF49-F3558B1B9464}"/>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7F961EFA-A82B-5DF1-145A-E6E851840639}"/>
              </a:ext>
            </a:extLst>
          </p:cNvPr>
          <p:cNvSpPr/>
          <p:nvPr/>
        </p:nvSpPr>
        <p:spPr>
          <a:xfrm>
            <a:off x="811719" y="330630"/>
            <a:ext cx="13143178" cy="6949401"/>
          </a:xfrm>
          <a:prstGeom prst="rect">
            <a:avLst/>
          </a:prstGeom>
          <a:noFill/>
          <a:ln/>
        </p:spPr>
        <p:txBody>
          <a:bodyPr wrap="square" lIns="0" tIns="0" rIns="0" bIns="0" rtlCol="0" anchor="t"/>
          <a:lstStyle/>
          <a:p>
            <a:r>
              <a:rPr lang="en-US" sz="3900" dirty="0">
                <a:solidFill>
                  <a:srgbClr val="152D47"/>
                </a:solidFill>
                <a:latin typeface="Crimson Pro Semi Bold"/>
                <a:cs typeface="Crimson Pro Semi Bold"/>
              </a:rPr>
              <a:t>FAQs</a:t>
            </a:r>
          </a:p>
          <a:p>
            <a:endParaRPr lang="en-US" sz="2000" b="1">
              <a:ea typeface="+mn-lt"/>
              <a:cs typeface="+mn-lt"/>
            </a:endParaRPr>
          </a:p>
          <a:p>
            <a:pPr marL="288925" indent="-288925">
              <a:buFont typeface="Arial,Sans-Serif"/>
              <a:buChar char="•"/>
            </a:pPr>
            <a:r>
              <a:rPr lang="en-US" sz="2400" dirty="0">
                <a:latin typeface="Heebo"/>
                <a:ea typeface="+mn-lt"/>
                <a:cs typeface="Heebo"/>
              </a:rPr>
              <a:t> </a:t>
            </a:r>
            <a:r>
              <a:rPr lang="en-US" sz="2400" b="1" dirty="0">
                <a:solidFill>
                  <a:srgbClr val="4C4C4D"/>
                </a:solidFill>
                <a:latin typeface="Heebo"/>
                <a:ea typeface="+mn-lt"/>
                <a:cs typeface="Heebo"/>
              </a:rPr>
              <a:t>Can program staff (i.e., digital navigators) continue to be funded during October-December?</a:t>
            </a:r>
            <a:endParaRPr lang="en-US" sz="2400" dirty="0">
              <a:solidFill>
                <a:srgbClr val="4C4C4D"/>
              </a:solidFill>
              <a:latin typeface="Heebo"/>
              <a:ea typeface="+mn-lt"/>
              <a:cs typeface="Heebo"/>
            </a:endParaRPr>
          </a:p>
          <a:p>
            <a:pPr marL="1200150" lvl="2" indent="-342900">
              <a:spcBef>
                <a:spcPts val="1200"/>
              </a:spcBef>
              <a:buFont typeface="Courier New" panose="02070309020205020404" pitchFamily="49" charset="0"/>
              <a:buChar char="o"/>
            </a:pPr>
            <a:r>
              <a:rPr lang="en-US" sz="2000" dirty="0">
                <a:solidFill>
                  <a:srgbClr val="4C4C4D"/>
                </a:solidFill>
                <a:latin typeface="Heebo"/>
                <a:ea typeface="+mn-lt"/>
                <a:cs typeface="Heebo"/>
              </a:rPr>
              <a:t>If you anticipate difficulty completing programmatic activities by this date, please contact your program/finance officers as soon as possible. </a:t>
            </a:r>
          </a:p>
          <a:p>
            <a:pPr marL="1200150" lvl="2" indent="-342900">
              <a:spcBef>
                <a:spcPts val="1200"/>
              </a:spcBef>
              <a:buFont typeface="Courier New" panose="02070309020205020404" pitchFamily="49" charset="0"/>
              <a:buChar char="o"/>
            </a:pPr>
            <a:r>
              <a:rPr lang="en-US" sz="2000" dirty="0">
                <a:solidFill>
                  <a:srgbClr val="4C4C4D"/>
                </a:solidFill>
                <a:latin typeface="Heebo"/>
                <a:ea typeface="+mn-lt"/>
                <a:cs typeface="Heebo"/>
              </a:rPr>
              <a:t>Our team will support activities tied to existing documented commitments.</a:t>
            </a:r>
          </a:p>
          <a:p>
            <a:pPr marL="1200150" lvl="2" indent="-342900">
              <a:spcBef>
                <a:spcPts val="1200"/>
              </a:spcBef>
              <a:buFont typeface="Courier New" panose="02070309020205020404" pitchFamily="49" charset="0"/>
              <a:buChar char="o"/>
            </a:pPr>
            <a:r>
              <a:rPr lang="en-US" sz="2000" dirty="0">
                <a:solidFill>
                  <a:srgbClr val="4C4C4D"/>
                </a:solidFill>
                <a:latin typeface="Heebo"/>
                <a:ea typeface="+mn-lt"/>
                <a:cs typeface="Heebo"/>
              </a:rPr>
              <a:t>No new programming may begin after Sept. 30. </a:t>
            </a:r>
            <a:endParaRPr lang="en-US" dirty="0">
              <a:solidFill>
                <a:srgbClr val="4C4C4D"/>
              </a:solidFill>
              <a:latin typeface="Heebo"/>
              <a:ea typeface="+mn-lt"/>
              <a:cs typeface="Heebo"/>
            </a:endParaRPr>
          </a:p>
          <a:p>
            <a:pPr marL="1371600" lvl="2" indent="-457200">
              <a:buFont typeface="Arial,Sans-Serif"/>
              <a:buChar char="•"/>
            </a:pPr>
            <a:endParaRPr lang="en-US" sz="2000">
              <a:solidFill>
                <a:srgbClr val="4C4C4D"/>
              </a:solidFill>
              <a:latin typeface="Heebo" pitchFamily="2" charset="-79"/>
              <a:ea typeface="Calibri"/>
              <a:cs typeface="Heebo" pitchFamily="2" charset="-79"/>
            </a:endParaRPr>
          </a:p>
          <a:p>
            <a:pPr marL="288925" indent="-288925">
              <a:buFont typeface="Arial,Sans-Serif"/>
              <a:buChar char="•"/>
            </a:pPr>
            <a:r>
              <a:rPr lang="en-US" sz="2400" b="1" dirty="0">
                <a:solidFill>
                  <a:srgbClr val="4C4C4D"/>
                </a:solidFill>
                <a:latin typeface="Heebo"/>
                <a:ea typeface="+mn-lt"/>
                <a:cs typeface="Heebo"/>
              </a:rPr>
              <a:t>Is the grant ending early?</a:t>
            </a:r>
          </a:p>
          <a:p>
            <a:pPr marL="1200150" lvl="2" indent="-342900">
              <a:spcBef>
                <a:spcPts val="1200"/>
              </a:spcBef>
              <a:buFont typeface="Courier New" panose="02070309020205020404" pitchFamily="49" charset="0"/>
              <a:buChar char="o"/>
            </a:pPr>
            <a:r>
              <a:rPr lang="en-US" sz="2000" dirty="0">
                <a:solidFill>
                  <a:srgbClr val="4C4C4D"/>
                </a:solidFill>
                <a:latin typeface="Heebo"/>
                <a:ea typeface="+mn-lt"/>
                <a:cs typeface="Heebo"/>
              </a:rPr>
              <a:t>No. The period of performance runs through Dec. 31, 2026. The final quarter (October–December) is intended for closeout activities.</a:t>
            </a:r>
          </a:p>
          <a:p>
            <a:pPr marL="800100" lvl="1" indent="-342900">
              <a:buFont typeface="Arial"/>
              <a:buChar char="•"/>
            </a:pPr>
            <a:endParaRPr lang="en-US" sz="2000">
              <a:solidFill>
                <a:srgbClr val="4C4C4D"/>
              </a:solidFill>
              <a:latin typeface="Heebo" pitchFamily="2" charset="-79"/>
              <a:ea typeface="+mn-lt"/>
              <a:cs typeface="Heebo" pitchFamily="2" charset="-79"/>
            </a:endParaRPr>
          </a:p>
          <a:p>
            <a:pPr marL="288925" indent="-288925">
              <a:buFont typeface="Arial,Sans-Serif"/>
              <a:buChar char="•"/>
            </a:pPr>
            <a:r>
              <a:rPr lang="en-US" sz="2400" b="1" dirty="0">
                <a:solidFill>
                  <a:srgbClr val="4C4C4D"/>
                </a:solidFill>
                <a:latin typeface="Heebo"/>
                <a:ea typeface="+mn-lt"/>
                <a:cs typeface="Heebo"/>
              </a:rPr>
              <a:t>What if we have remaining funds after Sept. 30?</a:t>
            </a:r>
          </a:p>
          <a:p>
            <a:pPr marL="1200150" lvl="2" indent="-342900">
              <a:spcBef>
                <a:spcPts val="1200"/>
              </a:spcBef>
              <a:buFont typeface="Courier New" panose="02070309020205020404" pitchFamily="49" charset="0"/>
              <a:buChar char="o"/>
            </a:pPr>
            <a:r>
              <a:rPr lang="en-US" sz="2000" dirty="0">
                <a:solidFill>
                  <a:srgbClr val="4C4C4D"/>
                </a:solidFill>
                <a:latin typeface="Heebo"/>
                <a:ea typeface="+mn-lt"/>
                <a:cs typeface="Heebo"/>
              </a:rPr>
              <a:t>Grantees should review their timeline, scope, and spending projections now to determine whether all awarded funds will be expended by the deadline. If you anticipate that funds will remain unspent, please contact your program and finance officers to discuss next steps, including potential award reduction. </a:t>
            </a:r>
          </a:p>
          <a:p>
            <a:pPr marL="1200150" lvl="2" indent="-342900">
              <a:spcBef>
                <a:spcPts val="1200"/>
              </a:spcBef>
              <a:buFont typeface="Courier New" panose="02070309020205020404" pitchFamily="49" charset="0"/>
              <a:buChar char="o"/>
            </a:pPr>
            <a:r>
              <a:rPr lang="en-US" sz="2000" dirty="0">
                <a:solidFill>
                  <a:srgbClr val="4C4C4D"/>
                </a:solidFill>
                <a:latin typeface="Heebo"/>
                <a:ea typeface="+mn-lt"/>
                <a:cs typeface="Heebo"/>
              </a:rPr>
              <a:t>Any unspent funds (cash received but not used) or undrawn funds (awarded funds that were not requested) will be reconciled during the closeout process and returned as required. </a:t>
            </a:r>
          </a:p>
          <a:p>
            <a:endParaRPr lang="en-US" sz="2000" b="1">
              <a:ea typeface="Calibri" panose="020F0502020204030204"/>
              <a:cs typeface="Calibri" panose="020F0502020204030204"/>
            </a:endParaRPr>
          </a:p>
          <a:p>
            <a:pPr marL="742950" lvl="1" indent="-285750">
              <a:buFont typeface="Arial"/>
              <a:buChar char="•"/>
            </a:pPr>
            <a:endParaRPr lang="en-US" sz="2000">
              <a:ea typeface="Calibri" panose="020F0502020204030204"/>
              <a:cs typeface="Calibri" panose="020F0502020204030204"/>
            </a:endParaRPr>
          </a:p>
        </p:txBody>
      </p:sp>
    </p:spTree>
    <p:extLst>
      <p:ext uri="{BB962C8B-B14F-4D97-AF65-F5344CB8AC3E}">
        <p14:creationId xmlns:p14="http://schemas.microsoft.com/office/powerpoint/2010/main" val="2840516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1676F-3E95-5B4D-F723-E87077368235}"/>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84ABA90-8102-C36F-7B1F-2F2BC4251DAA}"/>
              </a:ext>
            </a:extLst>
          </p:cNvPr>
          <p:cNvSpPr/>
          <p:nvPr/>
        </p:nvSpPr>
        <p:spPr>
          <a:xfrm>
            <a:off x="793790" y="545783"/>
            <a:ext cx="13009850" cy="6515910"/>
          </a:xfrm>
          <a:prstGeom prst="rect">
            <a:avLst/>
          </a:prstGeom>
          <a:noFill/>
          <a:ln/>
        </p:spPr>
        <p:txBody>
          <a:bodyPr wrap="square" lIns="0" tIns="0" rIns="0" bIns="0" rtlCol="0" anchor="t"/>
          <a:lstStyle/>
          <a:p>
            <a:pPr>
              <a:lnSpc>
                <a:spcPts val="4850"/>
              </a:lnSpc>
            </a:pPr>
            <a:r>
              <a:rPr lang="en-US" sz="3900" dirty="0">
                <a:solidFill>
                  <a:srgbClr val="152D47"/>
                </a:solidFill>
                <a:latin typeface="Crimson Pro Semi Bold"/>
                <a:cs typeface="Crimson Pro Semi Bold"/>
              </a:rPr>
              <a:t>FAQs</a:t>
            </a:r>
          </a:p>
          <a:p>
            <a:pPr marL="342900" indent="-342900">
              <a:buFont typeface="Arial"/>
              <a:buChar char="•"/>
            </a:pPr>
            <a:endParaRPr lang="en-US" sz="2400">
              <a:latin typeface="Calibri"/>
              <a:ea typeface="Calibri"/>
              <a:cs typeface="Calibri"/>
            </a:endParaRPr>
          </a:p>
          <a:p>
            <a:pPr marL="342900" indent="-342900">
              <a:buFont typeface="Arial" panose="020B0604020202020204" pitchFamily="34" charset="0"/>
              <a:buChar char="•"/>
            </a:pPr>
            <a:r>
              <a:rPr lang="en-US" sz="2400" b="1" dirty="0">
                <a:solidFill>
                  <a:srgbClr val="4C4C4D"/>
                </a:solidFill>
                <a:latin typeface="Heebo"/>
                <a:ea typeface="+mn-lt"/>
                <a:cs typeface="Heebo"/>
              </a:rPr>
              <a:t>Can devices/equipment continue to circulate through an organization after Sept. 30?</a:t>
            </a:r>
          </a:p>
          <a:p>
            <a:pPr marL="800100" lvl="1" indent="-342900">
              <a:spcBef>
                <a:spcPts val="1200"/>
              </a:spcBef>
              <a:buFont typeface="Courier New" panose="02070309020205020404" pitchFamily="49" charset="0"/>
              <a:buChar char="o"/>
            </a:pPr>
            <a:r>
              <a:rPr lang="en-US" sz="2000" dirty="0">
                <a:solidFill>
                  <a:srgbClr val="4C4C4D"/>
                </a:solidFill>
                <a:latin typeface="Heebo"/>
                <a:ea typeface="+mn-lt"/>
                <a:cs typeface="Heebo"/>
              </a:rPr>
              <a:t>Yes. Devices purchased during the period of performance may continue to be circulated as part of the organization's regular operations.</a:t>
            </a:r>
          </a:p>
          <a:p>
            <a:pPr>
              <a:buFont typeface="Arial"/>
              <a:buChar char="•"/>
            </a:pPr>
            <a:endParaRPr lang="en-US" sz="2400" b="1">
              <a:solidFill>
                <a:srgbClr val="4C4C4D"/>
              </a:solidFill>
              <a:latin typeface="Heebo" pitchFamily="2" charset="-79"/>
              <a:ea typeface="+mn-lt"/>
              <a:cs typeface="Heebo" pitchFamily="2" charset="-79"/>
            </a:endParaRPr>
          </a:p>
          <a:p>
            <a:pPr marL="342900" indent="-342900">
              <a:buFont typeface="Arial"/>
              <a:buChar char="•"/>
            </a:pPr>
            <a:r>
              <a:rPr lang="en-US" sz="2400" b="1" dirty="0">
                <a:solidFill>
                  <a:srgbClr val="4C4C4D"/>
                </a:solidFill>
                <a:latin typeface="Heebo"/>
                <a:ea typeface="+mn-lt"/>
                <a:cs typeface="Heebo"/>
              </a:rPr>
              <a:t> </a:t>
            </a:r>
            <a:r>
              <a:rPr lang="en-US" sz="2400" b="1" dirty="0">
                <a:solidFill>
                  <a:srgbClr val="4C4C4D"/>
                </a:solidFill>
                <a:ea typeface="+mn-lt"/>
                <a:cs typeface="+mn-lt"/>
              </a:rPr>
              <a:t>Can we charge internet or connectivity services (i.e., hotspots, wireless service, data usage) beyond Sept.30?</a:t>
            </a:r>
            <a:endParaRPr lang="en-US" sz="2400" dirty="0">
              <a:solidFill>
                <a:srgbClr val="4C4C4D"/>
              </a:solidFill>
              <a:ea typeface="+mn-lt"/>
              <a:cs typeface="+mn-lt"/>
            </a:endParaRPr>
          </a:p>
          <a:p>
            <a:pPr marL="800100" lvl="1" indent="-342900">
              <a:spcBef>
                <a:spcPts val="1200"/>
              </a:spcBef>
              <a:buFont typeface="Courier New" panose="02070309020205020404" pitchFamily="49" charset="0"/>
              <a:buChar char="o"/>
            </a:pPr>
            <a:r>
              <a:rPr lang="en-US" sz="2000" dirty="0">
                <a:solidFill>
                  <a:srgbClr val="4C4C4D"/>
                </a:solidFill>
                <a:latin typeface="Heebo"/>
                <a:ea typeface="+mn-lt"/>
                <a:cs typeface="Heebo"/>
              </a:rPr>
              <a:t>Service costs may continue to be charged through the official award end date of Dec. 31, 2026.</a:t>
            </a:r>
          </a:p>
          <a:p>
            <a:pPr lvl="1">
              <a:buFont typeface="Arial"/>
              <a:buChar char="•"/>
            </a:pPr>
            <a:endParaRPr lang="en-US" sz="2400">
              <a:solidFill>
                <a:srgbClr val="4C4C4D"/>
              </a:solidFill>
              <a:latin typeface="Heebo" pitchFamily="2" charset="-79"/>
              <a:ea typeface="Calibri" panose="020F0502020204030204"/>
              <a:cs typeface="Heebo" pitchFamily="2" charset="-79"/>
            </a:endParaRPr>
          </a:p>
          <a:p>
            <a:pPr marL="285750" indent="-457200">
              <a:buFont typeface="Arial,Sans-Serif"/>
              <a:buChar char="•"/>
            </a:pPr>
            <a:r>
              <a:rPr lang="en-US" sz="2400" b="1" dirty="0">
                <a:solidFill>
                  <a:srgbClr val="4C4C4D"/>
                </a:solidFill>
                <a:latin typeface="Heebo"/>
                <a:ea typeface="+mn-lt"/>
                <a:cs typeface="Heebo"/>
              </a:rPr>
              <a:t>Does my organization meet the single audit requirement?</a:t>
            </a:r>
            <a:endParaRPr lang="en-US" sz="2400" dirty="0">
              <a:solidFill>
                <a:srgbClr val="4C4C4D"/>
              </a:solidFill>
              <a:latin typeface="Heebo"/>
              <a:ea typeface="+mn-lt"/>
              <a:cs typeface="Heebo"/>
            </a:endParaRPr>
          </a:p>
          <a:p>
            <a:pPr marL="914400" lvl="1" indent="-457200">
              <a:spcBef>
                <a:spcPts val="1200"/>
              </a:spcBef>
              <a:buFont typeface="Courier New" panose="02070309020205020404" pitchFamily="49" charset="0"/>
              <a:buChar char="o"/>
            </a:pPr>
            <a:r>
              <a:rPr lang="en-US" sz="2000" dirty="0">
                <a:solidFill>
                  <a:srgbClr val="4C4C4D"/>
                </a:solidFill>
                <a:latin typeface="Heebo"/>
                <a:ea typeface="+mn-lt"/>
                <a:cs typeface="Heebo"/>
              </a:rPr>
              <a:t>Any non-federal entity that expends $1 million or more in all federal awards (including funding from an NCDIT grant) during the entity's fiscal year must have a single audit conducted and submit a copy to our office. </a:t>
            </a:r>
          </a:p>
          <a:p>
            <a:pPr marL="914400" lvl="1" indent="-457200">
              <a:spcBef>
                <a:spcPts val="1200"/>
              </a:spcBef>
              <a:buFont typeface="Courier New" panose="02070309020205020404" pitchFamily="49" charset="0"/>
              <a:buChar char="o"/>
            </a:pPr>
            <a:r>
              <a:rPr lang="en-US" sz="2000" dirty="0">
                <a:solidFill>
                  <a:srgbClr val="4C4C4D"/>
                </a:solidFill>
                <a:latin typeface="Heebo"/>
                <a:ea typeface="+mn-lt"/>
                <a:cs typeface="Heebo"/>
              </a:rPr>
              <a:t>If your entity meets this threshold, please submit your most recently completed audit by the Jan. 8 reporting deadline. </a:t>
            </a:r>
            <a:endParaRPr lang="en-US" sz="2000" dirty="0">
              <a:solidFill>
                <a:srgbClr val="4C4C4D"/>
              </a:solidFill>
              <a:latin typeface="Heebo"/>
              <a:ea typeface="Calibri"/>
              <a:cs typeface="Heebo"/>
            </a:endParaRPr>
          </a:p>
          <a:p>
            <a:pPr lvl="1">
              <a:buFont typeface="Arial"/>
              <a:buChar char="•"/>
            </a:pPr>
            <a:endParaRPr lang="en-US" sz="2400">
              <a:solidFill>
                <a:srgbClr val="4C4C4D"/>
              </a:solidFill>
              <a:latin typeface="Heebo" pitchFamily="2" charset="-79"/>
              <a:ea typeface="+mn-lt"/>
              <a:cs typeface="Heebo" pitchFamily="2" charset="-79"/>
            </a:endParaRPr>
          </a:p>
          <a:p>
            <a:pPr lvl="1">
              <a:buFont typeface="Arial"/>
              <a:buChar char="•"/>
            </a:pPr>
            <a:endParaRPr lang="en-US" sz="2400">
              <a:solidFill>
                <a:srgbClr val="4C4C4D"/>
              </a:solidFill>
              <a:latin typeface="Heebo" pitchFamily="2" charset="-79"/>
              <a:ea typeface="+mn-lt"/>
              <a:cs typeface="Heebo" pitchFamily="2" charset="-79"/>
            </a:endParaRPr>
          </a:p>
          <a:p>
            <a:pPr marL="742950" lvl="1" indent="-285750">
              <a:buFont typeface="Arial"/>
              <a:buChar char="•"/>
            </a:pPr>
            <a:endParaRPr lang="en-US" sz="2400">
              <a:ea typeface="+mn-lt"/>
              <a:cs typeface="+mn-lt"/>
            </a:endParaRPr>
          </a:p>
        </p:txBody>
      </p:sp>
    </p:spTree>
    <p:extLst>
      <p:ext uri="{BB962C8B-B14F-4D97-AF65-F5344CB8AC3E}">
        <p14:creationId xmlns:p14="http://schemas.microsoft.com/office/powerpoint/2010/main" val="372608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22C128-BD51-5FB4-477A-F8802869AD18}"/>
              </a:ext>
            </a:extLst>
          </p:cNvPr>
          <p:cNvSpPr txBox="1"/>
          <p:nvPr/>
        </p:nvSpPr>
        <p:spPr>
          <a:xfrm>
            <a:off x="787918" y="317262"/>
            <a:ext cx="13317715" cy="78919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ts val="4850"/>
              </a:lnSpc>
            </a:pPr>
            <a:r>
              <a:rPr lang="en-US" sz="3900">
                <a:solidFill>
                  <a:srgbClr val="152D47"/>
                </a:solidFill>
                <a:latin typeface="Crimson Pro Semi Bold"/>
                <a:cs typeface="Crimson Pro Semi Bold"/>
              </a:rPr>
              <a:t>FAQs​</a:t>
            </a:r>
          </a:p>
          <a:p>
            <a:endParaRPr lang="en-US" b="1">
              <a:latin typeface="Crimson Pro Semi Bold"/>
              <a:ea typeface="Arial"/>
              <a:cs typeface="Arial"/>
            </a:endParaRPr>
          </a:p>
          <a:p>
            <a:pPr marL="288925" indent="-288925">
              <a:buFont typeface="Arial" panose="020B0604020202020204" pitchFamily="34" charset="0"/>
              <a:buChar char="•"/>
            </a:pPr>
            <a:r>
              <a:rPr lang="en-US">
                <a:latin typeface="Crimson Pro Semi Bold"/>
                <a:ea typeface="Arial"/>
                <a:cs typeface="Arial"/>
              </a:rPr>
              <a:t>​</a:t>
            </a:r>
            <a:r>
              <a:rPr lang="en-US" sz="2400" b="1">
                <a:solidFill>
                  <a:srgbClr val="4C4C4D"/>
                </a:solidFill>
                <a:latin typeface="Heebo"/>
                <a:ea typeface="Calibri"/>
                <a:cs typeface="Heebo"/>
              </a:rPr>
              <a:t>What should the inventory equipment sheet during closeout reflect? </a:t>
            </a:r>
            <a:endParaRPr lang="en-US" sz="2400">
              <a:solidFill>
                <a:srgbClr val="4C4C4D"/>
              </a:solidFill>
              <a:latin typeface="Heebo"/>
              <a:ea typeface="Calibri"/>
              <a:cs typeface="Heebo"/>
            </a:endParaRPr>
          </a:p>
          <a:p>
            <a:pPr marL="800100" lvl="1" indent="-342900">
              <a:buFont typeface="Courier New" panose="02070309020205020404" pitchFamily="49" charset="0"/>
              <a:buChar char="o"/>
            </a:pPr>
            <a:r>
              <a:rPr lang="en-US" sz="2000">
                <a:solidFill>
                  <a:srgbClr val="4C4C4D"/>
                </a:solidFill>
                <a:latin typeface="Heebo"/>
                <a:ea typeface="+mn-lt"/>
                <a:cs typeface="Heebo"/>
              </a:rPr>
              <a:t>At a minimum, the inventory sheet should include:</a:t>
            </a:r>
          </a:p>
          <a:p>
            <a:pPr marL="1371600" lvl="2" indent="-457200">
              <a:buFont typeface="Arial" panose="020B0604020202020204" pitchFamily="34" charset="0"/>
              <a:buChar char="•"/>
            </a:pPr>
            <a:r>
              <a:rPr lang="en-US" sz="2000">
                <a:solidFill>
                  <a:srgbClr val="4C4C4D"/>
                </a:solidFill>
                <a:latin typeface="Heebo"/>
                <a:ea typeface="+mn-lt"/>
                <a:cs typeface="Heebo"/>
              </a:rPr>
              <a:t>Date of purchase</a:t>
            </a:r>
          </a:p>
          <a:p>
            <a:pPr marL="1371600" lvl="2" indent="-457200">
              <a:buFont typeface="Arial" panose="020B0604020202020204" pitchFamily="34" charset="0"/>
              <a:buChar char="•"/>
            </a:pPr>
            <a:r>
              <a:rPr lang="en-US" sz="2000">
                <a:solidFill>
                  <a:srgbClr val="4C4C4D"/>
                </a:solidFill>
                <a:latin typeface="Heebo"/>
                <a:ea typeface="+mn-lt"/>
                <a:cs typeface="Heebo"/>
              </a:rPr>
              <a:t>Item description (e.g., laptop, tablet, hotspot)</a:t>
            </a:r>
            <a:endParaRPr lang="en-US" sz="2000">
              <a:solidFill>
                <a:srgbClr val="4C4C4D"/>
              </a:solidFill>
              <a:latin typeface="Heebo"/>
              <a:ea typeface="Calibri" panose="020F0502020204030204"/>
              <a:cs typeface="Heebo"/>
            </a:endParaRPr>
          </a:p>
          <a:p>
            <a:pPr marL="1371600" lvl="2" indent="-457200">
              <a:buFont typeface="Arial" panose="020B0604020202020204" pitchFamily="34" charset="0"/>
              <a:buChar char="•"/>
            </a:pPr>
            <a:r>
              <a:rPr lang="en-US" sz="2000">
                <a:solidFill>
                  <a:srgbClr val="4C4C4D"/>
                </a:solidFill>
                <a:latin typeface="Heebo"/>
                <a:ea typeface="+mn-lt"/>
                <a:cs typeface="Heebo"/>
              </a:rPr>
              <a:t>Model and serial number (if applicable)</a:t>
            </a:r>
            <a:endParaRPr lang="en-US" sz="2000">
              <a:solidFill>
                <a:srgbClr val="4C4C4D"/>
              </a:solidFill>
              <a:latin typeface="Heebo"/>
              <a:ea typeface="Calibri" panose="020F0502020204030204"/>
              <a:cs typeface="Heebo"/>
            </a:endParaRPr>
          </a:p>
          <a:p>
            <a:pPr marL="1371600" lvl="2" indent="-457200">
              <a:buFont typeface="Arial" panose="020B0604020202020204" pitchFamily="34" charset="0"/>
              <a:buChar char="•"/>
            </a:pPr>
            <a:r>
              <a:rPr lang="en-US" sz="2000">
                <a:solidFill>
                  <a:srgbClr val="4C4C4D"/>
                </a:solidFill>
                <a:latin typeface="Heebo"/>
                <a:ea typeface="+mn-lt"/>
                <a:cs typeface="Heebo"/>
              </a:rPr>
              <a:t>Quantity</a:t>
            </a:r>
            <a:endParaRPr lang="en-US" sz="2000">
              <a:solidFill>
                <a:srgbClr val="4C4C4D"/>
              </a:solidFill>
              <a:latin typeface="Heebo"/>
              <a:ea typeface="Calibri" panose="020F0502020204030204"/>
              <a:cs typeface="Heebo"/>
            </a:endParaRPr>
          </a:p>
          <a:p>
            <a:pPr marL="1371600" lvl="2" indent="-457200">
              <a:buFont typeface="Arial" panose="020B0604020202020204" pitchFamily="34" charset="0"/>
              <a:buChar char="•"/>
            </a:pPr>
            <a:r>
              <a:rPr lang="en-US" sz="2000">
                <a:solidFill>
                  <a:srgbClr val="4C4C4D"/>
                </a:solidFill>
                <a:latin typeface="Heebo"/>
                <a:ea typeface="+mn-lt"/>
                <a:cs typeface="Heebo"/>
              </a:rPr>
              <a:t>Distribution status</a:t>
            </a:r>
            <a:endParaRPr lang="en-US" sz="2000">
              <a:solidFill>
                <a:srgbClr val="4C4C4D"/>
              </a:solidFill>
              <a:latin typeface="Heebo"/>
              <a:ea typeface="Calibri" panose="020F0502020204030204"/>
              <a:cs typeface="Heebo"/>
            </a:endParaRPr>
          </a:p>
          <a:p>
            <a:pPr marL="1828800" lvl="3" indent="-457200">
              <a:buFont typeface="Wingdings" panose="05000000000000000000" pitchFamily="2" charset="2"/>
              <a:buChar char="§"/>
            </a:pPr>
            <a:r>
              <a:rPr lang="en-US" sz="2000">
                <a:solidFill>
                  <a:srgbClr val="4C4C4D"/>
                </a:solidFill>
                <a:latin typeface="Heebo"/>
                <a:ea typeface="+mn-lt"/>
                <a:cs typeface="Heebo"/>
              </a:rPr>
              <a:t>If distributed, the date of distribution and anonymized recipient </a:t>
            </a:r>
            <a:endParaRPr lang="en-US" sz="2000">
              <a:solidFill>
                <a:srgbClr val="4C4C4D"/>
              </a:solidFill>
              <a:latin typeface="Heebo"/>
              <a:ea typeface="Calibri" panose="020F0502020204030204"/>
              <a:cs typeface="Heebo"/>
            </a:endParaRPr>
          </a:p>
          <a:p>
            <a:pPr marL="1371600" lvl="2" indent="-457200">
              <a:buFont typeface="Arial" panose="020B0604020202020204" pitchFamily="34" charset="0"/>
              <a:buChar char="•"/>
            </a:pPr>
            <a:endParaRPr lang="en-US" sz="2000">
              <a:solidFill>
                <a:srgbClr val="4C4C4D"/>
              </a:solidFill>
              <a:latin typeface="Heebo" pitchFamily="2" charset="-79"/>
              <a:ea typeface="Calibri"/>
              <a:cs typeface="Heebo" pitchFamily="2" charset="-79"/>
            </a:endParaRPr>
          </a:p>
          <a:p>
            <a:pPr marL="288925" indent="-288925">
              <a:buFont typeface="Arial" panose="020B0604020202020204" pitchFamily="34" charset="0"/>
              <a:buChar char="•"/>
            </a:pPr>
            <a:r>
              <a:rPr lang="en-US" sz="2400" b="1">
                <a:solidFill>
                  <a:srgbClr val="4C4C4D"/>
                </a:solidFill>
                <a:latin typeface="Heebo"/>
                <a:ea typeface="Calibri"/>
                <a:cs typeface="Heebo"/>
              </a:rPr>
              <a:t>What equipment should be tracked on our inventory sheet?  </a:t>
            </a:r>
          </a:p>
          <a:p>
            <a:pPr marL="914400" lvl="1" indent="-457200">
              <a:buFont typeface="Courier New" panose="02070309020205020404" pitchFamily="49" charset="0"/>
              <a:buChar char="o"/>
            </a:pPr>
            <a:r>
              <a:rPr lang="en-US" sz="2000">
                <a:solidFill>
                  <a:srgbClr val="4C4C4D"/>
                </a:solidFill>
                <a:latin typeface="Heebo"/>
                <a:ea typeface="+mn-lt"/>
                <a:cs typeface="Heebo"/>
              </a:rPr>
              <a:t>Printers</a:t>
            </a:r>
          </a:p>
          <a:p>
            <a:pPr marL="914400" lvl="1" indent="-457200">
              <a:buFont typeface="Courier New" panose="02070309020205020404" pitchFamily="49" charset="0"/>
              <a:buChar char="o"/>
            </a:pPr>
            <a:r>
              <a:rPr lang="en-US" sz="2000">
                <a:solidFill>
                  <a:srgbClr val="4C4C4D"/>
                </a:solidFill>
                <a:latin typeface="Heebo"/>
                <a:ea typeface="+mn-lt"/>
                <a:cs typeface="Heebo"/>
              </a:rPr>
              <a:t>Cellphones </a:t>
            </a:r>
          </a:p>
          <a:p>
            <a:pPr marL="914400" lvl="1" indent="-457200">
              <a:buFont typeface="Courier New" panose="02070309020205020404" pitchFamily="49" charset="0"/>
              <a:buChar char="o"/>
            </a:pPr>
            <a:r>
              <a:rPr lang="en-US" sz="2000">
                <a:solidFill>
                  <a:srgbClr val="4C4C4D"/>
                </a:solidFill>
                <a:latin typeface="Heebo"/>
                <a:ea typeface="+mn-lt"/>
                <a:cs typeface="Heebo"/>
              </a:rPr>
              <a:t>Laptops</a:t>
            </a:r>
            <a:endParaRPr lang="en-US" sz="2000">
              <a:solidFill>
                <a:srgbClr val="4C4C4D"/>
              </a:solidFill>
              <a:latin typeface="Heebo"/>
              <a:ea typeface="Calibri" panose="020F0502020204030204"/>
              <a:cs typeface="Heebo"/>
            </a:endParaRPr>
          </a:p>
          <a:p>
            <a:pPr marL="914400" lvl="1" indent="-457200">
              <a:buFont typeface="Courier New" panose="02070309020205020404" pitchFamily="49" charset="0"/>
              <a:buChar char="o"/>
            </a:pPr>
            <a:r>
              <a:rPr lang="en-US" sz="2000">
                <a:solidFill>
                  <a:srgbClr val="4C4C4D"/>
                </a:solidFill>
                <a:latin typeface="Heebo"/>
                <a:ea typeface="+mn-lt"/>
                <a:cs typeface="Heebo"/>
              </a:rPr>
              <a:t>Desktop computers</a:t>
            </a:r>
            <a:endParaRPr lang="en-US" sz="2000">
              <a:solidFill>
                <a:srgbClr val="4C4C4D"/>
              </a:solidFill>
              <a:latin typeface="Heebo"/>
              <a:ea typeface="Calibri" panose="020F0502020204030204"/>
              <a:cs typeface="Heebo"/>
            </a:endParaRPr>
          </a:p>
          <a:p>
            <a:pPr marL="914400" lvl="1" indent="-457200">
              <a:buFont typeface="Courier New" panose="02070309020205020404" pitchFamily="49" charset="0"/>
              <a:buChar char="o"/>
            </a:pPr>
            <a:r>
              <a:rPr lang="en-US" sz="2000">
                <a:solidFill>
                  <a:srgbClr val="4C4C4D"/>
                </a:solidFill>
                <a:latin typeface="Heebo"/>
                <a:ea typeface="+mn-lt"/>
                <a:cs typeface="Heebo"/>
              </a:rPr>
              <a:t>Tablets</a:t>
            </a:r>
            <a:endParaRPr lang="en-US" sz="2000">
              <a:solidFill>
                <a:srgbClr val="4C4C4D"/>
              </a:solidFill>
              <a:latin typeface="Heebo"/>
              <a:ea typeface="Calibri" panose="020F0502020204030204"/>
              <a:cs typeface="Heebo"/>
            </a:endParaRPr>
          </a:p>
          <a:p>
            <a:pPr marL="914400" lvl="1" indent="-457200">
              <a:buFont typeface="Courier New" panose="02070309020205020404" pitchFamily="49" charset="0"/>
              <a:buChar char="o"/>
            </a:pPr>
            <a:r>
              <a:rPr lang="en-US" sz="2000">
                <a:solidFill>
                  <a:srgbClr val="4C4C4D"/>
                </a:solidFill>
                <a:latin typeface="Heebo"/>
                <a:ea typeface="+mn-lt"/>
                <a:cs typeface="Heebo"/>
              </a:rPr>
              <a:t>Hotspots</a:t>
            </a:r>
            <a:endParaRPr lang="en-US" sz="2000">
              <a:solidFill>
                <a:srgbClr val="4C4C4D"/>
              </a:solidFill>
              <a:latin typeface="Heebo"/>
              <a:ea typeface="Calibri" panose="020F0502020204030204"/>
              <a:cs typeface="Heebo"/>
            </a:endParaRPr>
          </a:p>
          <a:p>
            <a:pPr marL="914400" lvl="1" indent="-457200">
              <a:buFont typeface="Courier New" panose="02070309020205020404" pitchFamily="49" charset="0"/>
              <a:buChar char="o"/>
            </a:pPr>
            <a:r>
              <a:rPr lang="en-US" sz="2000">
                <a:solidFill>
                  <a:srgbClr val="4C4C4D"/>
                </a:solidFill>
                <a:latin typeface="Heebo"/>
                <a:ea typeface="+mn-lt"/>
                <a:cs typeface="Heebo"/>
              </a:rPr>
              <a:t>Servers </a:t>
            </a:r>
            <a:r>
              <a:rPr lang="en-US" sz="2000" baseline="0">
                <a:solidFill>
                  <a:srgbClr val="4C4C4D"/>
                </a:solidFill>
                <a:latin typeface="Heebo"/>
                <a:ea typeface="+mn-lt"/>
                <a:cs typeface="Heebo"/>
              </a:rPr>
              <a:t>or </a:t>
            </a:r>
            <a:r>
              <a:rPr lang="en-US" sz="2000">
                <a:solidFill>
                  <a:srgbClr val="4C4C4D"/>
                </a:solidFill>
                <a:latin typeface="Heebo"/>
                <a:ea typeface="+mn-lt"/>
                <a:cs typeface="Heebo"/>
              </a:rPr>
              <a:t>network equipment</a:t>
            </a:r>
            <a:endParaRPr lang="en-US" sz="2000">
              <a:solidFill>
                <a:srgbClr val="4C4C4D"/>
              </a:solidFill>
              <a:latin typeface="Heebo"/>
              <a:ea typeface="Calibri" panose="020F0502020204030204"/>
              <a:cs typeface="Heebo"/>
            </a:endParaRPr>
          </a:p>
          <a:p>
            <a:pPr marL="914400" lvl="1" indent="-457200">
              <a:buFont typeface="Courier New" panose="02070309020205020404" pitchFamily="49" charset="0"/>
              <a:buChar char="o"/>
            </a:pPr>
            <a:r>
              <a:rPr lang="en-US" sz="2000">
                <a:solidFill>
                  <a:srgbClr val="4C4C4D"/>
                </a:solidFill>
                <a:latin typeface="Heebo"/>
                <a:ea typeface="+mn-lt"/>
                <a:cs typeface="Heebo"/>
              </a:rPr>
              <a:t>Vehicles/Trailers </a:t>
            </a:r>
          </a:p>
          <a:p>
            <a:pPr marL="914400" lvl="1" indent="-457200">
              <a:buFont typeface="Courier New" panose="02070309020205020404" pitchFamily="49" charset="0"/>
              <a:buChar char="o"/>
            </a:pPr>
            <a:r>
              <a:rPr lang="en-US" sz="2000">
                <a:solidFill>
                  <a:srgbClr val="4C4C4D"/>
                </a:solidFill>
                <a:latin typeface="Heebo"/>
                <a:ea typeface="+mn-lt"/>
                <a:cs typeface="Heebo"/>
              </a:rPr>
              <a:t>Smart screens </a:t>
            </a:r>
          </a:p>
          <a:p>
            <a:pPr marL="914400" lvl="1" indent="-457200">
              <a:buFont typeface="Courier New" panose="02070309020205020404" pitchFamily="49" charset="0"/>
              <a:buChar char="o"/>
            </a:pPr>
            <a:r>
              <a:rPr lang="en-US" sz="2000">
                <a:solidFill>
                  <a:srgbClr val="4C4C4D"/>
                </a:solidFill>
                <a:latin typeface="Heebo"/>
                <a:ea typeface="+mn-lt"/>
                <a:cs typeface="Heebo"/>
              </a:rPr>
              <a:t>Other </a:t>
            </a:r>
            <a:endParaRPr lang="en-US" sz="2000">
              <a:solidFill>
                <a:srgbClr val="4C4C4D"/>
              </a:solidFill>
              <a:latin typeface="Heebo"/>
              <a:ea typeface="Calibri" panose="020F0502020204030204"/>
              <a:cs typeface="Heebo"/>
            </a:endParaRPr>
          </a:p>
          <a:p>
            <a:pPr marL="1371600" lvl="2" indent="-457200">
              <a:buFont typeface="Wingdings" panose="05000000000000000000" pitchFamily="2" charset="2"/>
              <a:buChar char="§"/>
            </a:pPr>
            <a:r>
              <a:rPr lang="en-US" sz="2000">
                <a:solidFill>
                  <a:srgbClr val="4C4C4D"/>
                </a:solidFill>
                <a:latin typeface="Heebo"/>
                <a:ea typeface="Calibri" panose="020F0502020204030204"/>
                <a:cs typeface="Heebo"/>
              </a:rPr>
              <a:t>If peripheral items (mice, headsets, laptop bags, etc.) are being distributed as a "device kit" you want to account for the full package</a:t>
            </a:r>
          </a:p>
        </p:txBody>
      </p:sp>
    </p:spTree>
    <p:extLst>
      <p:ext uri="{BB962C8B-B14F-4D97-AF65-F5344CB8AC3E}">
        <p14:creationId xmlns:p14="http://schemas.microsoft.com/office/powerpoint/2010/main" val="3045766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FA8A9-81EF-17C7-5C81-0AA57A08327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B4785E83-7AF4-F86F-F274-AE02B137566C}"/>
              </a:ext>
            </a:extLst>
          </p:cNvPr>
          <p:cNvSpPr txBox="1"/>
          <p:nvPr/>
        </p:nvSpPr>
        <p:spPr>
          <a:xfrm>
            <a:off x="787918" y="317262"/>
            <a:ext cx="13317715" cy="29674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ts val="4850"/>
              </a:lnSpc>
            </a:pPr>
            <a:r>
              <a:rPr lang="en-US" sz="3900" dirty="0">
                <a:solidFill>
                  <a:srgbClr val="152D47"/>
                </a:solidFill>
                <a:latin typeface="Crimson Pro Semi Bold"/>
                <a:cs typeface="Crimson Pro Semi Bold"/>
              </a:rPr>
              <a:t>FAQs​</a:t>
            </a:r>
          </a:p>
          <a:p>
            <a:pPr marL="914400" lvl="1" indent="-457200">
              <a:spcBef>
                <a:spcPts val="1200"/>
              </a:spcBef>
              <a:buFont typeface="Arial,Sans-Serif"/>
              <a:buChar char="•"/>
            </a:pPr>
            <a:endParaRPr lang="en-US" sz="2000">
              <a:solidFill>
                <a:srgbClr val="4C4C4D"/>
              </a:solidFill>
              <a:latin typeface="Heebo"/>
              <a:ea typeface="Calibri"/>
              <a:cs typeface="Heebo"/>
            </a:endParaRPr>
          </a:p>
          <a:p>
            <a:pPr marL="457200" indent="-457200">
              <a:spcBef>
                <a:spcPts val="1200"/>
              </a:spcBef>
              <a:buFont typeface="Arial,Sans-Serif"/>
              <a:buChar char="•"/>
            </a:pPr>
            <a:r>
              <a:rPr lang="en-US" sz="2000" b="1" dirty="0">
                <a:solidFill>
                  <a:srgbClr val="4C4C4D"/>
                </a:solidFill>
                <a:latin typeface="Heebo"/>
                <a:ea typeface="Calibri"/>
                <a:cs typeface="Heebo"/>
              </a:rPr>
              <a:t>Can we request all our funds to have in-house vs waiting?</a:t>
            </a:r>
          </a:p>
          <a:p>
            <a:pPr marL="914400" lvl="1" indent="-457200">
              <a:spcBef>
                <a:spcPts val="1200"/>
              </a:spcBef>
              <a:buFont typeface="Arial,Sans-Serif"/>
              <a:buChar char="•"/>
            </a:pPr>
            <a:r>
              <a:rPr lang="en-US" sz="2000" dirty="0">
                <a:solidFill>
                  <a:srgbClr val="4C4C4D"/>
                </a:solidFill>
                <a:latin typeface="Heebo"/>
                <a:ea typeface="Calibri"/>
                <a:cs typeface="Heebo"/>
              </a:rPr>
              <a:t>No, please continue to drawdown based on your quarterly projections. Ensure that you are drawing down enough funds to cover all your activities. </a:t>
            </a:r>
          </a:p>
          <a:p>
            <a:pPr marL="742950" lvl="1" indent="-285750">
              <a:buFont typeface="Arial,Sans-Serif"/>
              <a:buChar char="•"/>
            </a:pPr>
            <a:endParaRPr lang="en-US">
              <a:ea typeface="Calibri"/>
              <a:cs typeface="Calibri"/>
            </a:endParaRPr>
          </a:p>
          <a:p>
            <a:pPr marL="914400" lvl="1" indent="-457200">
              <a:buFont typeface="Arial"/>
              <a:buChar char="•"/>
            </a:pPr>
            <a:endParaRPr lang="en-US">
              <a:ea typeface="Calibri"/>
              <a:cs typeface="Calibri"/>
            </a:endParaRPr>
          </a:p>
        </p:txBody>
      </p:sp>
    </p:spTree>
    <p:extLst>
      <p:ext uri="{BB962C8B-B14F-4D97-AF65-F5344CB8AC3E}">
        <p14:creationId xmlns:p14="http://schemas.microsoft.com/office/powerpoint/2010/main" val="506599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89" y="3184505"/>
            <a:ext cx="13042821" cy="1860590"/>
          </a:xfrm>
          <a:prstGeom prst="rect">
            <a:avLst/>
          </a:prstGeom>
          <a:noFill/>
          <a:ln/>
        </p:spPr>
        <p:txBody>
          <a:bodyPr wrap="none" lIns="0" tIns="0" rIns="0" bIns="0" rtlCol="0" anchor="t"/>
          <a:lstStyle/>
          <a:p>
            <a:pPr marL="0" indent="0" algn="ctr">
              <a:lnSpc>
                <a:spcPts val="14650"/>
              </a:lnSpc>
              <a:buNone/>
            </a:pPr>
            <a:r>
              <a:rPr lang="en-US" sz="11700">
                <a:solidFill>
                  <a:srgbClr val="152D47"/>
                </a:solidFill>
                <a:latin typeface="Crimson Pro Semi Bold" pitchFamily="34" charset="0"/>
                <a:ea typeface="Crimson Pro Semi Bold" pitchFamily="34" charset="-122"/>
                <a:cs typeface="Crimson Pro Semi Bold" pitchFamily="34" charset="-120"/>
              </a:rPr>
              <a:t>Questions?</a:t>
            </a:r>
            <a:endParaRPr lang="en-US" sz="1170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c0cd58f-5c98-40da-a4de-3c9f4518a876">
      <Terms xmlns="http://schemas.microsoft.com/office/infopath/2007/PartnerControls"/>
    </lcf76f155ced4ddcb4097134ff3c332f>
    <TaxCatchAll xmlns="258a477b-63ea-4240-a0ed-0ac81298b94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E58944CD1C5074EA9E839FBD586DEFC" ma:contentTypeVersion="15" ma:contentTypeDescription="Create a new document." ma:contentTypeScope="" ma:versionID="8182877b95afdaa5492929742ea248dd">
  <xsd:schema xmlns:xsd="http://www.w3.org/2001/XMLSchema" xmlns:xs="http://www.w3.org/2001/XMLSchema" xmlns:p="http://schemas.microsoft.com/office/2006/metadata/properties" xmlns:ns2="1c0cd58f-5c98-40da-a4de-3c9f4518a876" xmlns:ns3="258a477b-63ea-4240-a0ed-0ac81298b94a" targetNamespace="http://schemas.microsoft.com/office/2006/metadata/properties" ma:root="true" ma:fieldsID="7b7de8b6e3db0c4ff285b85d5908cee9" ns2:_="" ns3:_="">
    <xsd:import namespace="1c0cd58f-5c98-40da-a4de-3c9f4518a876"/>
    <xsd:import namespace="258a477b-63ea-4240-a0ed-0ac81298b94a"/>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MediaServiceOCR" minOccurs="0"/>
                <xsd:element ref="ns2:MediaServiceObjectDetectorVersions"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0cd58f-5c98-40da-a4de-3c9f4518a8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da2157d8-ccc1-4fc8-a2a4-3f8f6553454f" ma:termSetId="09814cd3-568e-fe90-9814-8d621ff8fb84" ma:anchorId="fba54fb3-c3e1-fe81-a776-ca4b69148c4d" ma:open="true" ma:isKeyword="false">
      <xsd:complexType>
        <xsd:sequence>
          <xsd:element ref="pc:Terms" minOccurs="0" maxOccurs="1"/>
        </xsd:sequence>
      </xsd:complex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58a477b-63ea-4240-a0ed-0ac81298b94a"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52d4f466-39a5-4aa0-9581-b18687dda187}" ma:internalName="TaxCatchAll" ma:showField="CatchAllData" ma:web="258a477b-63ea-4240-a0ed-0ac81298b94a">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AEEE8E7-0215-4740-88AB-0BC464B67139}">
  <ds:schemaRefs>
    <ds:schemaRef ds:uri="http://purl.org/dc/elements/1.1/"/>
    <ds:schemaRef ds:uri="258a477b-63ea-4240-a0ed-0ac81298b94a"/>
    <ds:schemaRef ds:uri="http://www.w3.org/XML/1998/namespace"/>
    <ds:schemaRef ds:uri="http://purl.org/dc/dcmitype/"/>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http://schemas.microsoft.com/office/2006/metadata/properties"/>
    <ds:schemaRef ds:uri="1c0cd58f-5c98-40da-a4de-3c9f4518a876"/>
  </ds:schemaRefs>
</ds:datastoreItem>
</file>

<file path=customXml/itemProps2.xml><?xml version="1.0" encoding="utf-8"?>
<ds:datastoreItem xmlns:ds="http://schemas.openxmlformats.org/officeDocument/2006/customXml" ds:itemID="{6FAC0733-9D61-44F4-BCF9-5AC15E487173}">
  <ds:schemaRefs>
    <ds:schemaRef ds:uri="http://schemas.microsoft.com/sharepoint/v3/contenttype/forms"/>
  </ds:schemaRefs>
</ds:datastoreItem>
</file>

<file path=customXml/itemProps3.xml><?xml version="1.0" encoding="utf-8"?>
<ds:datastoreItem xmlns:ds="http://schemas.openxmlformats.org/officeDocument/2006/customXml" ds:itemID="{F917D390-9BCA-408D-A853-1FC609E5400C}">
  <ds:schemaRefs>
    <ds:schemaRef ds:uri="1c0cd58f-5c98-40da-a4de-3c9f4518a876"/>
    <ds:schemaRef ds:uri="258a477b-63ea-4240-a0ed-0ac81298b94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1561</Words>
  <Application>Microsoft Office PowerPoint</Application>
  <PresentationFormat>Custom</PresentationFormat>
  <Paragraphs>165</Paragraphs>
  <Slides>15</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Heebo</vt:lpstr>
      <vt:lpstr>Arial</vt:lpstr>
      <vt:lpstr>Calibri</vt:lpstr>
      <vt:lpstr>Symbol</vt:lpstr>
      <vt:lpstr>Wingdings</vt:lpstr>
      <vt:lpstr>Courier New</vt:lpstr>
      <vt:lpstr>Arial,Sans-Serif</vt:lpstr>
      <vt:lpstr>Crimson Pro Semi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Dickerson, Cristalle H</cp:lastModifiedBy>
  <cp:revision>11</cp:revision>
  <dcterms:created xsi:type="dcterms:W3CDTF">2025-11-04T19:30:26Z</dcterms:created>
  <dcterms:modified xsi:type="dcterms:W3CDTF">2026-03-18T19:02:44Z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0x0101000E58944CD1C5074EA9E839FBD586DEFC</vt:lpwstr>
  </property>
  <property fmtid="{D5CDD505-2E9C-101B-9397-08002B2CF9AE}" pid="3" name="MediaServiceImageTags">
    <vt:lpwstr/>
  </property>
</Properties>
</file>