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2"/>
  </p:notesMasterIdLst>
  <p:sldIdLst>
    <p:sldId id="326" r:id="rId5"/>
    <p:sldId id="264" r:id="rId6"/>
    <p:sldId id="366" r:id="rId7"/>
    <p:sldId id="330" r:id="rId8"/>
    <p:sldId id="332" r:id="rId9"/>
    <p:sldId id="331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0" r:id="rId18"/>
    <p:sldId id="367" r:id="rId19"/>
    <p:sldId id="346" r:id="rId20"/>
    <p:sldId id="34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5" autoAdjust="0"/>
    <p:restoredTop sz="86018" autoAdjust="0"/>
  </p:normalViewPr>
  <p:slideViewPr>
    <p:cSldViewPr snapToGrid="0">
      <p:cViewPr varScale="1">
        <p:scale>
          <a:sx n="74" d="100"/>
          <a:sy n="74" d="100"/>
        </p:scale>
        <p:origin x="9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356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mailto:GREATGrant@nc.gov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mailto:GREATGrant@nc.gov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1123BC-FC4C-4C8C-B31C-7486AEDFB967}" type="doc">
      <dgm:prSet loTypeId="urn:microsoft.com/office/officeart/2005/8/layout/vList2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0F5A6F0B-0FB6-4506-8E02-1D1FCDED5835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GREAT Questions</a:t>
          </a:r>
        </a:p>
      </dgm:t>
    </dgm:pt>
    <dgm:pt modelId="{28991003-6CA7-4BBE-9F73-7EF9690934F0}" type="parTrans" cxnId="{C1584CA0-7B01-461D-A7F5-9D2910271CA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201147-7687-4C4A-B442-98AAD7858D91}" type="sibTrans" cxnId="{C1584CA0-7B01-461D-A7F5-9D2910271CA6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E85CC47-C456-459C-9E41-BB615944054B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GREATGrant@nc.gov</a:t>
          </a:r>
          <a:br>
            <a:rPr lang="en-US" dirty="0">
              <a:latin typeface="Arial" panose="020B0604020202020204" pitchFamily="34" charset="0"/>
              <a:cs typeface="Arial" panose="020B0604020202020204" pitchFamily="34" charset="0"/>
            </a:rPr>
          </a:b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E4BB2F-A2E8-49B3-85AB-F5148B38222E}" type="parTrans" cxnId="{4BF3B247-846A-47C6-8A6D-8D522FE57F5C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93641C-3022-4A33-AE33-4F2B3AF5DA7C}" type="sibTrans" cxnId="{4BF3B247-846A-47C6-8A6D-8D522FE57F5C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B4AD75-305C-4F60-9EE6-F07983A3B4AC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NCID Support</a:t>
          </a:r>
        </a:p>
      </dgm:t>
    </dgm:pt>
    <dgm:pt modelId="{8FF00C7D-75E3-44D1-AF1D-DB8CB4F9035A}" type="parTrans" cxnId="{EE697928-10D4-4C95-B32C-E04529C120F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61BACB-5BDD-44A8-8394-1CC1ADF3A637}" type="sibTrans" cxnId="{EE697928-10D4-4C95-B32C-E04529C120FD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D0CD910-59E5-400D-9D6A-1C37C7B45D19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it.nc.gov/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ncid</a:t>
          </a:r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/</a:t>
          </a:r>
        </a:p>
      </dgm:t>
    </dgm:pt>
    <dgm:pt modelId="{0441EE94-2A6D-4704-BC3A-41BB04F53F7D}" type="parTrans" cxnId="{BB5ECF3D-6B98-4E2A-A7ED-9AF197745C6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ABA9D9D-911C-4E53-A7E0-D2C1A47B0C82}" type="sibTrans" cxnId="{BB5ECF3D-6B98-4E2A-A7ED-9AF197745C6F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9B6B8B-4065-4DA8-B72C-1B3A458DDBCC}">
      <dgm:prSet phldrT="[Text]"/>
      <dgm:spPr/>
      <dgm:t>
        <a:bodyPr/>
        <a:lstStyle/>
        <a:p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809CF6F-6680-43F1-8E88-0FCC82BEF782}" type="parTrans" cxnId="{0558A121-8855-47FD-93A7-17F8C0DB036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F0D277C-4A50-4178-A6D7-A75CEE5A9940}" type="sibTrans" cxnId="{0558A121-8855-47FD-93A7-17F8C0DB0365}">
      <dgm:prSet/>
      <dgm:spPr/>
      <dgm:t>
        <a:bodyPr/>
        <a:lstStyle/>
        <a:p>
          <a:endParaRPr lang="en-US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CE8817C-0B06-4FBC-8BF4-B68195F8DC52}">
      <dgm:prSet phldrT="[Text]"/>
      <dgm:spPr/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919-754-6000</a:t>
          </a:r>
        </a:p>
      </dgm:t>
    </dgm:pt>
    <dgm:pt modelId="{181653FB-26B9-4280-BE24-5A71B60CF266}" type="parTrans" cxnId="{9849F52F-BFA3-4A7B-9DBA-8F51668E007C}">
      <dgm:prSet/>
      <dgm:spPr/>
      <dgm:t>
        <a:bodyPr/>
        <a:lstStyle/>
        <a:p>
          <a:endParaRPr lang="en-US"/>
        </a:p>
      </dgm:t>
    </dgm:pt>
    <dgm:pt modelId="{96B4782D-808D-49CD-BB86-F30444C6251F}" type="sibTrans" cxnId="{9849F52F-BFA3-4A7B-9DBA-8F51668E007C}">
      <dgm:prSet/>
      <dgm:spPr/>
      <dgm:t>
        <a:bodyPr/>
        <a:lstStyle/>
        <a:p>
          <a:endParaRPr lang="en-US"/>
        </a:p>
      </dgm:t>
    </dgm:pt>
    <dgm:pt modelId="{1C7181BC-E311-4FFA-B71C-32B9A1291F84}" type="pres">
      <dgm:prSet presAssocID="{4C1123BC-FC4C-4C8C-B31C-7486AEDFB967}" presName="linear" presStyleCnt="0">
        <dgm:presLayoutVars>
          <dgm:animLvl val="lvl"/>
          <dgm:resizeHandles val="exact"/>
        </dgm:presLayoutVars>
      </dgm:prSet>
      <dgm:spPr/>
    </dgm:pt>
    <dgm:pt modelId="{9A7024DF-0B19-422E-AB70-8C5ED98D9D75}" type="pres">
      <dgm:prSet presAssocID="{0F5A6F0B-0FB6-4506-8E02-1D1FCDED583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86D53E0-4506-497B-9AB5-6980DC0E574C}" type="pres">
      <dgm:prSet presAssocID="{0F5A6F0B-0FB6-4506-8E02-1D1FCDED5835}" presName="childText" presStyleLbl="revTx" presStyleIdx="0" presStyleCnt="2">
        <dgm:presLayoutVars>
          <dgm:bulletEnabled val="1"/>
        </dgm:presLayoutVars>
      </dgm:prSet>
      <dgm:spPr/>
    </dgm:pt>
    <dgm:pt modelId="{3C74B508-F120-4089-BA60-45A8AC457756}" type="pres">
      <dgm:prSet presAssocID="{23B4AD75-305C-4F60-9EE6-F07983A3B4AC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C02FAA9-505D-4AA9-986A-C44C200A44E9}" type="pres">
      <dgm:prSet presAssocID="{23B4AD75-305C-4F60-9EE6-F07983A3B4AC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0558A121-8855-47FD-93A7-17F8C0DB0365}" srcId="{23B4AD75-305C-4F60-9EE6-F07983A3B4AC}" destId="{A59B6B8B-4065-4DA8-B72C-1B3A458DDBCC}" srcOrd="2" destOrd="0" parTransId="{D809CF6F-6680-43F1-8E88-0FCC82BEF782}" sibTransId="{3F0D277C-4A50-4178-A6D7-A75CEE5A9940}"/>
    <dgm:cxn modelId="{EE697928-10D4-4C95-B32C-E04529C120FD}" srcId="{4C1123BC-FC4C-4C8C-B31C-7486AEDFB967}" destId="{23B4AD75-305C-4F60-9EE6-F07983A3B4AC}" srcOrd="1" destOrd="0" parTransId="{8FF00C7D-75E3-44D1-AF1D-DB8CB4F9035A}" sibTransId="{7861BACB-5BDD-44A8-8394-1CC1ADF3A637}"/>
    <dgm:cxn modelId="{9849F52F-BFA3-4A7B-9DBA-8F51668E007C}" srcId="{23B4AD75-305C-4F60-9EE6-F07983A3B4AC}" destId="{5CE8817C-0B06-4FBC-8BF4-B68195F8DC52}" srcOrd="1" destOrd="0" parTransId="{181653FB-26B9-4280-BE24-5A71B60CF266}" sibTransId="{96B4782D-808D-49CD-BB86-F30444C6251F}"/>
    <dgm:cxn modelId="{BB5ECF3D-6B98-4E2A-A7ED-9AF197745C6F}" srcId="{23B4AD75-305C-4F60-9EE6-F07983A3B4AC}" destId="{FD0CD910-59E5-400D-9D6A-1C37C7B45D19}" srcOrd="0" destOrd="0" parTransId="{0441EE94-2A6D-4704-BC3A-41BB04F53F7D}" sibTransId="{8ABA9D9D-911C-4E53-A7E0-D2C1A47B0C82}"/>
    <dgm:cxn modelId="{4BF3B247-846A-47C6-8A6D-8D522FE57F5C}" srcId="{0F5A6F0B-0FB6-4506-8E02-1D1FCDED5835}" destId="{0E85CC47-C456-459C-9E41-BB615944054B}" srcOrd="0" destOrd="0" parTransId="{6FE4BB2F-A2E8-49B3-85AB-F5148B38222E}" sibTransId="{FD93641C-3022-4A33-AE33-4F2B3AF5DA7C}"/>
    <dgm:cxn modelId="{F1AA278B-65E3-4AD1-B4AB-DBDFB8FB970E}" type="presOf" srcId="{A59B6B8B-4065-4DA8-B72C-1B3A458DDBCC}" destId="{2C02FAA9-505D-4AA9-986A-C44C200A44E9}" srcOrd="0" destOrd="2" presId="urn:microsoft.com/office/officeart/2005/8/layout/vList2"/>
    <dgm:cxn modelId="{86F66C8F-BFFC-46E6-B2DF-3ECACCBEF4CC}" type="presOf" srcId="{23B4AD75-305C-4F60-9EE6-F07983A3B4AC}" destId="{3C74B508-F120-4089-BA60-45A8AC457756}" srcOrd="0" destOrd="0" presId="urn:microsoft.com/office/officeart/2005/8/layout/vList2"/>
    <dgm:cxn modelId="{C1584CA0-7B01-461D-A7F5-9D2910271CA6}" srcId="{4C1123BC-FC4C-4C8C-B31C-7486AEDFB967}" destId="{0F5A6F0B-0FB6-4506-8E02-1D1FCDED5835}" srcOrd="0" destOrd="0" parTransId="{28991003-6CA7-4BBE-9F73-7EF9690934F0}" sibTransId="{02201147-7687-4C4A-B442-98AAD7858D91}"/>
    <dgm:cxn modelId="{1F5D0DA2-AB4A-4C90-A720-DA4C9A1A6014}" type="presOf" srcId="{FD0CD910-59E5-400D-9D6A-1C37C7B45D19}" destId="{2C02FAA9-505D-4AA9-986A-C44C200A44E9}" srcOrd="0" destOrd="0" presId="urn:microsoft.com/office/officeart/2005/8/layout/vList2"/>
    <dgm:cxn modelId="{9B6D64A3-0677-4436-9B39-9BA8E3E9A296}" type="presOf" srcId="{0F5A6F0B-0FB6-4506-8E02-1D1FCDED5835}" destId="{9A7024DF-0B19-422E-AB70-8C5ED98D9D75}" srcOrd="0" destOrd="0" presId="urn:microsoft.com/office/officeart/2005/8/layout/vList2"/>
    <dgm:cxn modelId="{2B1D20D1-F0EC-49B1-8811-D2FCAE44617A}" type="presOf" srcId="{5CE8817C-0B06-4FBC-8BF4-B68195F8DC52}" destId="{2C02FAA9-505D-4AA9-986A-C44C200A44E9}" srcOrd="0" destOrd="1" presId="urn:microsoft.com/office/officeart/2005/8/layout/vList2"/>
    <dgm:cxn modelId="{8B24C1D7-1320-4C20-8282-BE4B9D8ABEA1}" type="presOf" srcId="{4C1123BC-FC4C-4C8C-B31C-7486AEDFB967}" destId="{1C7181BC-E311-4FFA-B71C-32B9A1291F84}" srcOrd="0" destOrd="0" presId="urn:microsoft.com/office/officeart/2005/8/layout/vList2"/>
    <dgm:cxn modelId="{9879EBF6-0C13-48AE-8E25-444E7FB59EB9}" type="presOf" srcId="{0E85CC47-C456-459C-9E41-BB615944054B}" destId="{686D53E0-4506-497B-9AB5-6980DC0E574C}" srcOrd="0" destOrd="0" presId="urn:microsoft.com/office/officeart/2005/8/layout/vList2"/>
    <dgm:cxn modelId="{B875FBE1-A00F-41EB-B14B-96B2BE34AA01}" type="presParOf" srcId="{1C7181BC-E311-4FFA-B71C-32B9A1291F84}" destId="{9A7024DF-0B19-422E-AB70-8C5ED98D9D75}" srcOrd="0" destOrd="0" presId="urn:microsoft.com/office/officeart/2005/8/layout/vList2"/>
    <dgm:cxn modelId="{C3016B79-EA44-4A94-A591-9306F68B4D89}" type="presParOf" srcId="{1C7181BC-E311-4FFA-B71C-32B9A1291F84}" destId="{686D53E0-4506-497B-9AB5-6980DC0E574C}" srcOrd="1" destOrd="0" presId="urn:microsoft.com/office/officeart/2005/8/layout/vList2"/>
    <dgm:cxn modelId="{F6EC6893-E4DE-44BF-8CA7-E3766866FC4F}" type="presParOf" srcId="{1C7181BC-E311-4FFA-B71C-32B9A1291F84}" destId="{3C74B508-F120-4089-BA60-45A8AC457756}" srcOrd="2" destOrd="0" presId="urn:microsoft.com/office/officeart/2005/8/layout/vList2"/>
    <dgm:cxn modelId="{CF5E7A60-0B91-4764-9C1F-0EAFCE937074}" type="presParOf" srcId="{1C7181BC-E311-4FFA-B71C-32B9A1291F84}" destId="{2C02FAA9-505D-4AA9-986A-C44C200A44E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024DF-0B19-422E-AB70-8C5ED98D9D75}">
      <dsp:nvSpPr>
        <dsp:cNvPr id="0" name=""/>
        <dsp:cNvSpPr/>
      </dsp:nvSpPr>
      <dsp:spPr>
        <a:xfrm>
          <a:off x="0" y="3075"/>
          <a:ext cx="10546690" cy="12168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>
              <a:latin typeface="Arial" panose="020B0604020202020204" pitchFamily="34" charset="0"/>
              <a:cs typeface="Arial" panose="020B0604020202020204" pitchFamily="34" charset="0"/>
            </a:rPr>
            <a:t>GREAT Questions</a:t>
          </a:r>
        </a:p>
      </dsp:txBody>
      <dsp:txXfrm>
        <a:off x="59399" y="62474"/>
        <a:ext cx="10427892" cy="1098002"/>
      </dsp:txXfrm>
    </dsp:sp>
    <dsp:sp modelId="{686D53E0-4506-497B-9AB5-6980DC0E574C}">
      <dsp:nvSpPr>
        <dsp:cNvPr id="0" name=""/>
        <dsp:cNvSpPr/>
      </dsp:nvSpPr>
      <dsp:spPr>
        <a:xfrm>
          <a:off x="0" y="1219875"/>
          <a:ext cx="10546690" cy="12109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857" tIns="66040" rIns="369824" bIns="66040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4100" kern="1200" dirty="0">
              <a:latin typeface="Arial" panose="020B0604020202020204" pitchFamily="34" charset="0"/>
              <a:cs typeface="Arial" panose="020B0604020202020204" pitchFamily="34" charset="0"/>
              <a:hlinkClick xmlns:r="http://schemas.openxmlformats.org/officeDocument/2006/relationships" r:id="rId1"/>
            </a:rPr>
            <a:t>GREATGrant@nc.gov</a:t>
          </a:r>
          <a:br>
            <a:rPr lang="en-US" sz="4100" kern="1200" dirty="0">
              <a:latin typeface="Arial" panose="020B0604020202020204" pitchFamily="34" charset="0"/>
              <a:cs typeface="Arial" panose="020B0604020202020204" pitchFamily="34" charset="0"/>
            </a:rPr>
          </a:br>
          <a:endParaRPr lang="en-US" sz="4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1219875"/>
        <a:ext cx="10546690" cy="1210949"/>
      </dsp:txXfrm>
    </dsp:sp>
    <dsp:sp modelId="{3C74B508-F120-4089-BA60-45A8AC457756}">
      <dsp:nvSpPr>
        <dsp:cNvPr id="0" name=""/>
        <dsp:cNvSpPr/>
      </dsp:nvSpPr>
      <dsp:spPr>
        <a:xfrm>
          <a:off x="0" y="2430825"/>
          <a:ext cx="10546690" cy="1216800"/>
        </a:xfrm>
        <a:prstGeom prst="round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marL="0" lvl="0" indent="0" algn="l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>
              <a:latin typeface="Arial" panose="020B0604020202020204" pitchFamily="34" charset="0"/>
              <a:cs typeface="Arial" panose="020B0604020202020204" pitchFamily="34" charset="0"/>
            </a:rPr>
            <a:t>NCID Support</a:t>
          </a:r>
        </a:p>
      </dsp:txBody>
      <dsp:txXfrm>
        <a:off x="59399" y="2490224"/>
        <a:ext cx="10427892" cy="1098002"/>
      </dsp:txXfrm>
    </dsp:sp>
    <dsp:sp modelId="{2C02FAA9-505D-4AA9-986A-C44C200A44E9}">
      <dsp:nvSpPr>
        <dsp:cNvPr id="0" name=""/>
        <dsp:cNvSpPr/>
      </dsp:nvSpPr>
      <dsp:spPr>
        <a:xfrm>
          <a:off x="0" y="3647626"/>
          <a:ext cx="10546690" cy="1991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4857" tIns="66040" rIns="369824" bIns="66040" numCol="1" spcCol="1270" anchor="t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4100" kern="1200" dirty="0">
              <a:latin typeface="Arial" panose="020B0604020202020204" pitchFamily="34" charset="0"/>
              <a:cs typeface="Arial" panose="020B0604020202020204" pitchFamily="34" charset="0"/>
            </a:rPr>
            <a:t>it.nc.gov/</a:t>
          </a:r>
          <a:r>
            <a:rPr lang="en-US" sz="4100" kern="1200" dirty="0" err="1">
              <a:latin typeface="Arial" panose="020B0604020202020204" pitchFamily="34" charset="0"/>
              <a:cs typeface="Arial" panose="020B0604020202020204" pitchFamily="34" charset="0"/>
            </a:rPr>
            <a:t>ncid</a:t>
          </a:r>
          <a:r>
            <a:rPr lang="en-US" sz="4100" kern="1200" dirty="0">
              <a:latin typeface="Arial" panose="020B0604020202020204" pitchFamily="34" charset="0"/>
              <a:cs typeface="Arial" panose="020B0604020202020204" pitchFamily="34" charset="0"/>
            </a:rPr>
            <a:t>/</a:t>
          </a:r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4100" kern="1200" dirty="0">
              <a:latin typeface="Arial" panose="020B0604020202020204" pitchFamily="34" charset="0"/>
              <a:cs typeface="Arial" panose="020B0604020202020204" pitchFamily="34" charset="0"/>
            </a:rPr>
            <a:t>919-754-6000</a:t>
          </a:r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endParaRPr lang="en-US" sz="4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647626"/>
        <a:ext cx="10546690" cy="19913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A212-2E01-4C6A-BFF8-FB7E5D8C78BF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9B71B-3F23-4493-B5A6-97217DAD3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29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is your how-to guide for submitting your application for the GREAT Grant.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4428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5050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83631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0431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9205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205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3178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8058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you need help along the way, here are the best ways to start. If you have issues that aren’t resolved through these sources, please contact us via email at greatgrant@nc.gov.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8DF97-84CC-3A4C-BF51-016D93359242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455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/>
              <a:t>"Hello, my name is _____ and I am a ____ with the Broadband Infrastructure Office within the North Carolina Department of Information Technology.”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F8DF97-84CC-3A4C-BF51-016D933592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30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63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343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0682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7472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450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457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9B71B-3F23-4493-B5A6-97217DAD347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6221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0CBC6-AA53-4260-8CEC-3969C68192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A6B607-BB23-4B87-9389-9F9919E467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E98A29-76E2-4422-832C-6D10F0A6B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713BB-EA96-43BA-872D-97E7D1862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835BD-C468-4212-AD7A-ECBDBF9C9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4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26D55-98A3-4738-9F65-E34DA7112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236BB0-F0F8-426C-9993-7FE78AFB85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4B368-A755-4E78-92B3-F2D8404D4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BE247-F8E7-4D26-B8BA-5E950DD86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133684-C13F-4388-B56B-9068B56B4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6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0200AD-C0C6-4C89-9C82-A8A22A4F89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63128-E5DC-4930-9009-4BAFECD4B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CDE76-FCE6-4200-9B38-145056BAB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A58DE-DA23-426C-9D06-1183B0539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9BDCC4-EF76-4D64-8BA8-D94BADC93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7375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2D7BAA4-51AE-FE40-A3A9-4FD3035B8F7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921865" y="5553307"/>
            <a:ext cx="1119127" cy="119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535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D8826-6572-4FA9-8187-2C9B277E3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2843"/>
          </a:xfrm>
        </p:spPr>
        <p:txBody>
          <a:bodyPr>
            <a:noAutofit/>
          </a:bodyPr>
          <a:lstStyle>
            <a:lvl1pPr>
              <a:defRPr sz="44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24572F8-EB55-4836-9CA6-B680BB0114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018850" y="5717535"/>
            <a:ext cx="1067896" cy="1067896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0C35AF4-F4E2-4AA7-BA72-1421D8F754E9}"/>
              </a:ext>
            </a:extLst>
          </p:cNvPr>
          <p:cNvCxnSpPr>
            <a:cxnSpLocks/>
          </p:cNvCxnSpPr>
          <p:nvPr userDrawn="1"/>
        </p:nvCxnSpPr>
        <p:spPr>
          <a:xfrm flipH="1">
            <a:off x="211015" y="997205"/>
            <a:ext cx="11774660" cy="0"/>
          </a:xfrm>
          <a:prstGeom prst="line">
            <a:avLst/>
          </a:prstGeom>
          <a:ln w="76200">
            <a:solidFill>
              <a:srgbClr val="0070C0">
                <a:alpha val="9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96067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0F69A74-410E-7640-9EAB-75DCD2303E73}"/>
              </a:ext>
            </a:extLst>
          </p:cNvPr>
          <p:cNvSpPr/>
          <p:nvPr userDrawn="1"/>
        </p:nvSpPr>
        <p:spPr>
          <a:xfrm>
            <a:off x="1" y="0"/>
            <a:ext cx="6095999" cy="6858000"/>
          </a:xfrm>
          <a:prstGeom prst="rect">
            <a:avLst/>
          </a:prstGeom>
          <a:solidFill>
            <a:srgbClr val="0C3D6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3BAB1E0-2F84-B94F-8A8B-0EFB1215D3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444343" y="395151"/>
            <a:ext cx="5747657" cy="574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089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ACC73-A931-467B-B6E3-15FB20D59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C76A3-28B4-4F8A-9597-2F3C592660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E82A4B-2335-46F9-BC05-B4E5A3A43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2D5E76-B42D-4DCC-8786-A32AD032F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0EF26-D6D1-4A08-911F-4497835E1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0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CE310-AFDE-4260-AC3F-A197F3C92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7AC2DA-C0F3-4705-9DCE-90794DBEBB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68BE93-E9BA-43CA-B8CF-81188527E9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5F919E-8234-4863-A3EC-BF6B9725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E099B4-2692-4C89-B5DF-DEBE1A361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855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6C0D6-00DF-4956-AEEC-7407293D92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6F883-0B46-49DF-A1E7-880623D55B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A2E718-4807-48E2-8233-62D9E871AD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D2ED6-E849-4E42-BB43-172C3379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E3DD2D-D359-4926-BB50-761F5BFB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5BD44F-B392-416B-8570-44E4ECCFA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9323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E5305-ACFD-45A7-8221-35D408566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1B6D7D-7FD4-4460-87AA-8058FFF036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93D95-1B6E-4C87-A44B-72090C44E5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48530A-22B6-42A3-BFAF-E003C3A495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FA374C-E476-4E9A-946F-F90595A742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9DA9C3-69C6-4A89-A5A4-4D115CAD6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5D9748-6AF9-4E25-B435-DB6F692DE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971F0B-24DC-4EFC-BED5-6B552D6BC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1CA16-4785-4D52-AF8A-7852968F0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91C514-317E-415C-B501-F5BC69922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5F3D47-DCED-472F-8957-AF3469828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8A82E0-FC8C-4B5B-BF64-A8572FF04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7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2AF668-952B-4BE0-8563-804F111E8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BE19E3-3A6F-4307-A48C-3C3F5569F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B0CDBD-15B1-4323-8588-4B4B62D9A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65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437D7-4DC7-4490-9CB8-69599FC18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DB7C0-84C4-4B47-AAAA-7098F9AA3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DD99F5-C47E-4426-9D81-3760EEC5C1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BC590-492A-404D-8E1E-60BE407B0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0642B6-0C4D-4554-BC7F-6791CDE00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0AB5F3-6488-49F6-B32C-CD53ED0E9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04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50E5D-A4A5-4D68-B595-7CE8BA1BE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F5897A-12E2-444C-8DC4-26AAD7A855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1792C0-0D88-4EAB-BB65-89B561C946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9ED88E-E67A-46C8-9C4F-CFB67488E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1432BA-EA4D-4921-8744-FEA032B1B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8E668A-1EF0-4182-B8A9-6FB9B0998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380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D0DEFD-6099-4BE4-809E-C916D05E4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67E318-405C-4A2A-9411-83934144DC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13220-E11B-4A3B-9473-CC39994E15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777D6-67E6-4A77-AA3D-233412EAA96C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76231-985F-431D-882E-2E586B956B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53189F-E2F2-47BA-87A0-F2E4581245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51851-6DF6-42F8-ABE2-48A42A248C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984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ncid.nc.gov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203A15-17B1-4EFA-96C7-79DE2EE62158}"/>
              </a:ext>
            </a:extLst>
          </p:cNvPr>
          <p:cNvSpPr txBox="1"/>
          <p:nvPr/>
        </p:nvSpPr>
        <p:spPr>
          <a:xfrm>
            <a:off x="963194" y="1909544"/>
            <a:ext cx="69745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Navigating your </a:t>
            </a:r>
            <a:b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GREAT Grant Application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061B3A-D499-4DC3-A17E-1406CB29F2D8}"/>
              </a:ext>
            </a:extLst>
          </p:cNvPr>
          <p:cNvSpPr txBox="1"/>
          <p:nvPr/>
        </p:nvSpPr>
        <p:spPr>
          <a:xfrm>
            <a:off x="3048000" y="32443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606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CDBF76FC-C57D-49AE-83A2-5F76F32E1D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861" t="-925" r="25625" b="31481"/>
          <a:stretch/>
        </p:blipFill>
        <p:spPr>
          <a:xfrm>
            <a:off x="5473700" y="902052"/>
            <a:ext cx="6337300" cy="47624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05A15FE-9CB5-4865-B673-A6309AE2FAB0}"/>
              </a:ext>
            </a:extLst>
          </p:cNvPr>
          <p:cNvSpPr txBox="1"/>
          <p:nvPr/>
        </p:nvSpPr>
        <p:spPr>
          <a:xfrm>
            <a:off x="381000" y="2498467"/>
            <a:ext cx="53213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Click “Continue” to continue account registration. </a:t>
            </a:r>
          </a:p>
        </p:txBody>
      </p:sp>
    </p:spTree>
    <p:extLst>
      <p:ext uri="{BB962C8B-B14F-4D97-AF65-F5344CB8AC3E}">
        <p14:creationId xmlns:p14="http://schemas.microsoft.com/office/powerpoint/2010/main" val="3571205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3C5BAFDD-40A3-4537-B97B-A087497671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660" r="33923"/>
          <a:stretch/>
        </p:blipFill>
        <p:spPr>
          <a:xfrm>
            <a:off x="7302500" y="-279400"/>
            <a:ext cx="4381500" cy="700802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777B5B-6E4D-4299-A16E-135A1C7EA6FE}"/>
              </a:ext>
            </a:extLst>
          </p:cNvPr>
          <p:cNvSpPr txBox="1"/>
          <p:nvPr/>
        </p:nvSpPr>
        <p:spPr>
          <a:xfrm>
            <a:off x="508000" y="2828835"/>
            <a:ext cx="5588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Login with your new credentials.</a:t>
            </a:r>
          </a:p>
        </p:txBody>
      </p:sp>
    </p:spTree>
    <p:extLst>
      <p:ext uri="{BB962C8B-B14F-4D97-AF65-F5344CB8AC3E}">
        <p14:creationId xmlns:p14="http://schemas.microsoft.com/office/powerpoint/2010/main" val="27937866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DFECFE27-B07A-40EB-9477-E96C0A70AD5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108" t="3620" r="26404" b="8577"/>
          <a:stretch/>
        </p:blipFill>
        <p:spPr>
          <a:xfrm>
            <a:off x="5422900" y="361930"/>
            <a:ext cx="6769100" cy="61595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89A33AD-FD89-4439-AA36-62E19A53C171}"/>
              </a:ext>
            </a:extLst>
          </p:cNvPr>
          <p:cNvSpPr txBox="1"/>
          <p:nvPr/>
        </p:nvSpPr>
        <p:spPr>
          <a:xfrm>
            <a:off x="393700" y="1886635"/>
            <a:ext cx="502920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Choose 5 security questions from the drop-down menus and write their perspective answers in the boxes below. </a:t>
            </a:r>
          </a:p>
        </p:txBody>
      </p:sp>
    </p:spTree>
    <p:extLst>
      <p:ext uri="{BB962C8B-B14F-4D97-AF65-F5344CB8AC3E}">
        <p14:creationId xmlns:p14="http://schemas.microsoft.com/office/powerpoint/2010/main" val="865144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85C9D03E-483B-4960-9AD9-2486F2D3565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526" t="-5186" r="24641" b="47130"/>
          <a:stretch/>
        </p:blipFill>
        <p:spPr>
          <a:xfrm>
            <a:off x="5054600" y="1115111"/>
            <a:ext cx="7010400" cy="398144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D9DDA88-C918-4B21-86FD-23A544C0B5BC}"/>
              </a:ext>
            </a:extLst>
          </p:cNvPr>
          <p:cNvSpPr txBox="1"/>
          <p:nvPr/>
        </p:nvSpPr>
        <p:spPr>
          <a:xfrm>
            <a:off x="584200" y="3105834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Click “Continue.”</a:t>
            </a:r>
          </a:p>
        </p:txBody>
      </p:sp>
    </p:spTree>
    <p:extLst>
      <p:ext uri="{BB962C8B-B14F-4D97-AF65-F5344CB8AC3E}">
        <p14:creationId xmlns:p14="http://schemas.microsoft.com/office/powerpoint/2010/main" val="1730609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A27A903-98ED-4996-9623-90419FFC216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12" t="-1" r="57659" b="-1"/>
          <a:stretch/>
        </p:blipFill>
        <p:spPr>
          <a:xfrm>
            <a:off x="6184900" y="88910"/>
            <a:ext cx="584200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F6DB18B-179A-4652-BFC5-7FDA96DACD2B}"/>
              </a:ext>
            </a:extLst>
          </p:cNvPr>
          <p:cNvSpPr txBox="1"/>
          <p:nvPr/>
        </p:nvSpPr>
        <p:spPr>
          <a:xfrm>
            <a:off x="393700" y="2644170"/>
            <a:ext cx="60960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Once you arrive at this page, you have fully registered your NCID.</a:t>
            </a:r>
          </a:p>
        </p:txBody>
      </p:sp>
    </p:spTree>
    <p:extLst>
      <p:ext uri="{BB962C8B-B14F-4D97-AF65-F5344CB8AC3E}">
        <p14:creationId xmlns:p14="http://schemas.microsoft.com/office/powerpoint/2010/main" val="15088665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203A15-17B1-4EFA-96C7-79DE2EE62158}"/>
              </a:ext>
            </a:extLst>
          </p:cNvPr>
          <p:cNvSpPr txBox="1"/>
          <p:nvPr/>
        </p:nvSpPr>
        <p:spPr>
          <a:xfrm>
            <a:off x="963194" y="2551837"/>
            <a:ext cx="6974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Completing your User Authentication</a:t>
            </a:r>
          </a:p>
        </p:txBody>
      </p:sp>
    </p:spTree>
    <p:extLst>
      <p:ext uri="{BB962C8B-B14F-4D97-AF65-F5344CB8AC3E}">
        <p14:creationId xmlns:p14="http://schemas.microsoft.com/office/powerpoint/2010/main" val="2256148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9B78C72-B9C4-4001-9EC0-E64B5E48CA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79394" y="137171"/>
            <a:ext cx="4898958" cy="633982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CE98B0D-CB78-40C8-B72F-CBF145214AC5}"/>
              </a:ext>
            </a:extLst>
          </p:cNvPr>
          <p:cNvSpPr txBox="1"/>
          <p:nvPr/>
        </p:nvSpPr>
        <p:spPr>
          <a:xfrm>
            <a:off x="380164" y="1443841"/>
            <a:ext cx="60960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Please complete this form and submit it via email to greatgrant@nc.gov. Once the form has been filed, you will be notified that you are ready to return to ncbroadband.gov/greatgrant to start your application. If you need a copy of this form, please contact our office at greatgrant@nc.gov.</a:t>
            </a:r>
          </a:p>
        </p:txBody>
      </p:sp>
    </p:spTree>
    <p:extLst>
      <p:ext uri="{BB962C8B-B14F-4D97-AF65-F5344CB8AC3E}">
        <p14:creationId xmlns:p14="http://schemas.microsoft.com/office/powerpoint/2010/main" val="3336220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5798C6-CBC0-482A-86EF-2F2470662C7B}"/>
              </a:ext>
            </a:extLst>
          </p:cNvPr>
          <p:cNvSpPr/>
          <p:nvPr/>
        </p:nvSpPr>
        <p:spPr>
          <a:xfrm>
            <a:off x="10971285" y="4601776"/>
            <a:ext cx="1220715" cy="2256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297F534-56F9-4148-9AA3-94F3629BC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226" y="335629"/>
            <a:ext cx="11132574" cy="672843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Get Help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6914F770-32B9-4373-BA09-A8D42B325D7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82592733"/>
              </p:ext>
            </p:extLst>
          </p:nvPr>
        </p:nvGraphicFramePr>
        <p:xfrm>
          <a:off x="822655" y="1215958"/>
          <a:ext cx="10546690" cy="56420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1599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3AF22E07-964B-2A48-B05D-6F4D9E8EDC67}"/>
              </a:ext>
            </a:extLst>
          </p:cNvPr>
          <p:cNvSpPr txBox="1"/>
          <p:nvPr/>
        </p:nvSpPr>
        <p:spPr>
          <a:xfrm>
            <a:off x="0" y="1975647"/>
            <a:ext cx="6096001" cy="21236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/>
                <a:cs typeface="Arial"/>
              </a:rPr>
              <a:t>Navigating your </a:t>
            </a:r>
            <a:br>
              <a:rPr lang="en-US" sz="4400" b="1" dirty="0">
                <a:solidFill>
                  <a:schemeClr val="bg1"/>
                </a:solidFill>
                <a:latin typeface="Arial"/>
                <a:cs typeface="Arial"/>
              </a:rPr>
            </a:br>
            <a:r>
              <a:rPr lang="en-US" sz="4400" b="1" dirty="0">
                <a:solidFill>
                  <a:schemeClr val="bg1"/>
                </a:solidFill>
                <a:latin typeface="Arial"/>
                <a:cs typeface="Arial"/>
              </a:rPr>
              <a:t>GREAT Grant Application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AA87B3-07B1-F043-A450-2F7C535DA7A4}"/>
              </a:ext>
            </a:extLst>
          </p:cNvPr>
          <p:cNvSpPr txBox="1"/>
          <p:nvPr/>
        </p:nvSpPr>
        <p:spPr>
          <a:xfrm>
            <a:off x="-139698" y="4595088"/>
            <a:ext cx="6095999" cy="101566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/>
            <a:r>
              <a:rPr lang="en-US" sz="2000" i="1" dirty="0">
                <a:solidFill>
                  <a:schemeClr val="bg1"/>
                </a:solidFill>
                <a:latin typeface="Arial"/>
                <a:cs typeface="Arial"/>
              </a:rPr>
              <a:t>Broadband Infrastructure Office</a:t>
            </a:r>
          </a:p>
          <a:p>
            <a:pPr algn="ctr"/>
            <a:endParaRPr lang="en-US" sz="2000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i="1" dirty="0">
                <a:solidFill>
                  <a:schemeClr val="bg1"/>
                </a:solidFill>
                <a:latin typeface="Arial"/>
                <a:cs typeface="Arial"/>
              </a:rPr>
              <a:t>September 3, 2020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7413D71F-BBC3-BE42-B6A9-B4FCB1BEDBF5}"/>
              </a:ext>
            </a:extLst>
          </p:cNvPr>
          <p:cNvSpPr/>
          <p:nvPr/>
        </p:nvSpPr>
        <p:spPr>
          <a:xfrm>
            <a:off x="7416800" y="-3403600"/>
            <a:ext cx="2082800" cy="2082800"/>
          </a:xfrm>
          <a:prstGeom prst="ellipse">
            <a:avLst/>
          </a:prstGeom>
          <a:solidFill>
            <a:srgbClr val="397A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67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C203A15-17B1-4EFA-96C7-79DE2EE62158}"/>
              </a:ext>
            </a:extLst>
          </p:cNvPr>
          <p:cNvSpPr txBox="1"/>
          <p:nvPr/>
        </p:nvSpPr>
        <p:spPr>
          <a:xfrm>
            <a:off x="963194" y="2551837"/>
            <a:ext cx="69745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Registering your NCID</a:t>
            </a:r>
          </a:p>
        </p:txBody>
      </p:sp>
      <p:pic>
        <p:nvPicPr>
          <p:cNvPr id="4" name="Picture 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E56725F-F7E1-4753-98BC-CCE2D73936F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212" t="913" r="36185" b="-1"/>
          <a:stretch/>
        </p:blipFill>
        <p:spPr>
          <a:xfrm>
            <a:off x="7417346" y="838200"/>
            <a:ext cx="3491954" cy="551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3800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D38342F-9EF3-4697-AEA0-70458CCB527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3212" t="-1" r="31108" b="-1"/>
          <a:stretch/>
        </p:blipFill>
        <p:spPr>
          <a:xfrm>
            <a:off x="6850269" y="0"/>
            <a:ext cx="5019261" cy="6857990"/>
          </a:xfrm>
          <a:prstGeom prst="rect">
            <a:avLst/>
          </a:prstGeom>
        </p:spPr>
      </p:pic>
      <p:sp>
        <p:nvSpPr>
          <p:cNvPr id="2" name="Arrow: Left 1">
            <a:extLst>
              <a:ext uri="{FF2B5EF4-FFF2-40B4-BE49-F238E27FC236}">
                <a16:creationId xmlns:a16="http://schemas.microsoft.com/office/drawing/2014/main" id="{1DB35F3B-E5AA-499F-B662-1142A116D1B0}"/>
              </a:ext>
            </a:extLst>
          </p:cNvPr>
          <p:cNvSpPr/>
          <p:nvPr/>
        </p:nvSpPr>
        <p:spPr>
          <a:xfrm flipH="1">
            <a:off x="7125968" y="5061165"/>
            <a:ext cx="2233932" cy="50662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C8265F7-617B-4F5F-8B4D-2E8E71B6F92D}"/>
              </a:ext>
            </a:extLst>
          </p:cNvPr>
          <p:cNvSpPr txBox="1"/>
          <p:nvPr/>
        </p:nvSpPr>
        <p:spPr>
          <a:xfrm>
            <a:off x="404394" y="2274833"/>
            <a:ext cx="585670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First, visit </a:t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https://ncid.nc.gov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and click “Register” on the bottom of the form</a:t>
            </a:r>
          </a:p>
        </p:txBody>
      </p:sp>
    </p:spTree>
    <p:extLst>
      <p:ext uri="{BB962C8B-B14F-4D97-AF65-F5344CB8AC3E}">
        <p14:creationId xmlns:p14="http://schemas.microsoft.com/office/powerpoint/2010/main" val="26934531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81FD9A21-5F8E-40EC-A616-420D0952F23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02" t="-1" r="52876" b="-1"/>
          <a:stretch/>
        </p:blipFill>
        <p:spPr>
          <a:xfrm>
            <a:off x="5689600" y="0"/>
            <a:ext cx="6502400" cy="685799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029E3CE1-F934-4956-AB3C-370075344CAC}"/>
              </a:ext>
            </a:extLst>
          </p:cNvPr>
          <p:cNvSpPr txBox="1"/>
          <p:nvPr/>
        </p:nvSpPr>
        <p:spPr>
          <a:xfrm>
            <a:off x="239294" y="1659280"/>
            <a:ext cx="53233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Then, Internet Service</a:t>
            </a: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Providers should click</a:t>
            </a: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“Business” to register</a:t>
            </a:r>
          </a:p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for a new business NCID. Each user in your organization should have their own NCID. </a:t>
            </a:r>
          </a:p>
        </p:txBody>
      </p:sp>
    </p:spTree>
    <p:extLst>
      <p:ext uri="{BB962C8B-B14F-4D97-AF65-F5344CB8AC3E}">
        <p14:creationId xmlns:p14="http://schemas.microsoft.com/office/powerpoint/2010/main" val="1213241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60CEDD5-05B9-434F-9AB9-2C513C03020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3699" t="4175" r="25701" b="-1112"/>
          <a:stretch/>
        </p:blipFill>
        <p:spPr>
          <a:xfrm>
            <a:off x="5638800" y="105032"/>
            <a:ext cx="6426200" cy="664793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739EFB6-0C41-4D42-91CF-1925A30949E5}"/>
              </a:ext>
            </a:extLst>
          </p:cNvPr>
          <p:cNvSpPr txBox="1"/>
          <p:nvPr/>
        </p:nvSpPr>
        <p:spPr>
          <a:xfrm>
            <a:off x="239294" y="2644169"/>
            <a:ext cx="53995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Complete all the registration information and click continue.</a:t>
            </a:r>
          </a:p>
        </p:txBody>
      </p:sp>
    </p:spTree>
    <p:extLst>
      <p:ext uri="{BB962C8B-B14F-4D97-AF65-F5344CB8AC3E}">
        <p14:creationId xmlns:p14="http://schemas.microsoft.com/office/powerpoint/2010/main" val="2869155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ECE67D92-2713-4C52-B042-A9705334FF5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270" t="-1" r="43998" b="-1"/>
          <a:stretch/>
        </p:blipFill>
        <p:spPr>
          <a:xfrm>
            <a:off x="6921500" y="10"/>
            <a:ext cx="7454900" cy="68579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2D5440F-1AC7-4192-8943-F0DC56A65A06}"/>
              </a:ext>
            </a:extLst>
          </p:cNvPr>
          <p:cNvSpPr txBox="1"/>
          <p:nvPr/>
        </p:nvSpPr>
        <p:spPr>
          <a:xfrm>
            <a:off x="215900" y="1413063"/>
            <a:ext cx="645160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Once you complete the registration, you will receive a confirmation email with a code. You can either click the link in the email which will automatically confirm your account or copy your code from your email.</a:t>
            </a:r>
          </a:p>
        </p:txBody>
      </p:sp>
    </p:spTree>
    <p:extLst>
      <p:ext uri="{BB962C8B-B14F-4D97-AF65-F5344CB8AC3E}">
        <p14:creationId xmlns:p14="http://schemas.microsoft.com/office/powerpoint/2010/main" val="2122296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5653A5A5-F9A6-4CAD-9503-681529EE3AD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5764" r="25721" b="26667"/>
          <a:stretch/>
        </p:blipFill>
        <p:spPr>
          <a:xfrm>
            <a:off x="5676900" y="914405"/>
            <a:ext cx="6337300" cy="50291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1391F09-E77F-437A-93EC-2B7065026622}"/>
              </a:ext>
            </a:extLst>
          </p:cNvPr>
          <p:cNvSpPr txBox="1"/>
          <p:nvPr/>
        </p:nvSpPr>
        <p:spPr>
          <a:xfrm>
            <a:off x="177800" y="2397948"/>
            <a:ext cx="54991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If you copied your confirmation code, enter it here and click “Check Code.”</a:t>
            </a:r>
          </a:p>
        </p:txBody>
      </p:sp>
    </p:spTree>
    <p:extLst>
      <p:ext uri="{BB962C8B-B14F-4D97-AF65-F5344CB8AC3E}">
        <p14:creationId xmlns:p14="http://schemas.microsoft.com/office/powerpoint/2010/main" val="2690307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03B8E574-588D-4821-9707-58EBD1D1E24B}"/>
              </a:ext>
            </a:extLst>
          </p:cNvPr>
          <p:cNvGrpSpPr/>
          <p:nvPr/>
        </p:nvGrpSpPr>
        <p:grpSpPr>
          <a:xfrm>
            <a:off x="4889500" y="1511315"/>
            <a:ext cx="7302500" cy="3428990"/>
            <a:chOff x="2870200" y="1511305"/>
            <a:chExt cx="7302500" cy="3428990"/>
          </a:xfrm>
        </p:grpSpPr>
        <p:pic>
          <p:nvPicPr>
            <p:cNvPr id="3" name="Picture 2" descr="A screenshot of a social media post&#10;&#10;Description generated with very high confidence">
              <a:extLst>
                <a:ext uri="{FF2B5EF4-FFF2-40B4-BE49-F238E27FC236}">
                  <a16:creationId xmlns:a16="http://schemas.microsoft.com/office/drawing/2014/main" id="{F50920DD-A0AB-43FA-B549-D6880D6683F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l="24847" t="-2" r="23243" b="50001"/>
            <a:stretch/>
          </p:blipFill>
          <p:spPr>
            <a:xfrm>
              <a:off x="2870200" y="1511305"/>
              <a:ext cx="7302500" cy="3428990"/>
            </a:xfrm>
            <a:prstGeom prst="rect">
              <a:avLst/>
            </a:prstGeom>
            <a:ln>
              <a:noFill/>
            </a:ln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8408BB7F-938B-4A55-B429-D5E3BBF962FE}"/>
                </a:ext>
              </a:extLst>
            </p:cNvPr>
            <p:cNvSpPr/>
            <p:nvPr/>
          </p:nvSpPr>
          <p:spPr>
            <a:xfrm>
              <a:off x="5588000" y="3111500"/>
              <a:ext cx="1435100" cy="31749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6B183874-3BBC-4F6D-8A97-B85FFE7F9EEA}"/>
              </a:ext>
            </a:extLst>
          </p:cNvPr>
          <p:cNvSpPr txBox="1"/>
          <p:nvPr/>
        </p:nvSpPr>
        <p:spPr>
          <a:xfrm>
            <a:off x="177800" y="2485425"/>
            <a:ext cx="47117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Click “Continue” once your account has been verified.</a:t>
            </a:r>
          </a:p>
        </p:txBody>
      </p:sp>
    </p:spTree>
    <p:extLst>
      <p:ext uri="{BB962C8B-B14F-4D97-AF65-F5344CB8AC3E}">
        <p14:creationId xmlns:p14="http://schemas.microsoft.com/office/powerpoint/2010/main" val="3964254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1CBCB4324A664FB6EE575E2FF57E9A" ma:contentTypeVersion="11" ma:contentTypeDescription="Create a new document." ma:contentTypeScope="" ma:versionID="49dd6e88ccf51c150b8fba74b3a09abf">
  <xsd:schema xmlns:xsd="http://www.w3.org/2001/XMLSchema" xmlns:xs="http://www.w3.org/2001/XMLSchema" xmlns:p="http://schemas.microsoft.com/office/2006/metadata/properties" xmlns:ns3="f0a7841c-46d3-4169-b295-5cbcad1e3c2a" xmlns:ns4="4c66cdd5-4979-4aca-9853-0bf4a67c5b43" targetNamespace="http://schemas.microsoft.com/office/2006/metadata/properties" ma:root="true" ma:fieldsID="9735a41da5b533478c4c0af930064b12" ns3:_="" ns4:_="">
    <xsd:import namespace="f0a7841c-46d3-4169-b295-5cbcad1e3c2a"/>
    <xsd:import namespace="4c66cdd5-4979-4aca-9853-0bf4a67c5b4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a7841c-46d3-4169-b295-5cbcad1e3c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66cdd5-4979-4aca-9853-0bf4a67c5b4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EF4E53A-82F6-4A3C-8CC9-FF4CDF3B09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a7841c-46d3-4169-b295-5cbcad1e3c2a"/>
    <ds:schemaRef ds:uri="4c66cdd5-4979-4aca-9853-0bf4a67c5b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FDEE7DC-0C52-4EAE-AE63-6968BA3565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D334B1-8E5A-4F24-A4D3-1CF224D7135F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385</Words>
  <Application>Microsoft Office PowerPoint</Application>
  <PresentationFormat>Widescreen</PresentationFormat>
  <Paragraphs>49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Get Help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Wesley King</dc:creator>
  <cp:lastModifiedBy>Johnson, Anne L</cp:lastModifiedBy>
  <cp:revision>26</cp:revision>
  <dcterms:created xsi:type="dcterms:W3CDTF">2018-09-27T15:50:09Z</dcterms:created>
  <dcterms:modified xsi:type="dcterms:W3CDTF">2020-09-11T15:57:05Z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0x0101003A1CBCB4324A664FB6EE575E2FF57E9A</vt:lpwstr>
  </property>
</Properties>
</file>