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sldIdLst>
    <p:sldId id="2146845957" r:id="rId5"/>
    <p:sldId id="2146845954" r:id="rId6"/>
    <p:sldId id="2146846003" r:id="rId7"/>
    <p:sldId id="2146845902" r:id="rId8"/>
    <p:sldId id="2146846001" r:id="rId9"/>
    <p:sldId id="2146845946" r:id="rId10"/>
    <p:sldId id="2146846000" r:id="rId11"/>
    <p:sldId id="2146846002" r:id="rId12"/>
    <p:sldId id="2146845956" r:id="rId13"/>
    <p:sldId id="2146846004" r:id="rId14"/>
    <p:sldId id="2146846005" r:id="rId15"/>
    <p:sldId id="2146845997" r:id="rId16"/>
  </p:sldIdLst>
  <p:sldSz cx="12192000" cy="6858000"/>
  <p:notesSz cx="6858000" cy="9144000"/>
  <p:embeddedFontLst>
    <p:embeddedFont>
      <p:font typeface="Avenir Next LT Pro" panose="020B0504020202020204" pitchFamily="34" charset="0"/>
      <p:regular r:id="rId18"/>
      <p:bold r:id="rId19"/>
      <p:italic r:id="rId20"/>
      <p:boldItalic r:id="rId21"/>
    </p:embeddedFont>
    <p:embeddedFont>
      <p:font typeface="Avenir Next LT Pro Light" panose="020B0304020202020204" pitchFamily="34" charset="0"/>
      <p:regular r:id="rId22"/>
      <p:italic r:id="rId23"/>
    </p:embeddedFont>
    <p:embeddedFont>
      <p:font typeface="Calibri" panose="020F0502020204030204" pitchFamily="3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33485D"/>
    <a:srgbClr val="0070C0"/>
    <a:srgbClr val="B3FAFF"/>
    <a:srgbClr val="CFFCFF"/>
    <a:srgbClr val="4CA3DD"/>
    <a:srgbClr val="144473"/>
    <a:srgbClr val="203864"/>
    <a:srgbClr val="0F3C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ckerson, Cristalle H" userId="a66d7d49-f43b-454f-8604-3f6daea16960" providerId="ADAL" clId="{79E06DC5-89A7-4400-B64D-E4007068449B}"/>
    <pc:docChg chg="modSld">
      <pc:chgData name="Dickerson, Cristalle H" userId="a66d7d49-f43b-454f-8604-3f6daea16960" providerId="ADAL" clId="{79E06DC5-89A7-4400-B64D-E4007068449B}" dt="2022-11-02T16:48:15.583" v="15" actId="6549"/>
      <pc:docMkLst>
        <pc:docMk/>
      </pc:docMkLst>
      <pc:sldChg chg="modSp mod">
        <pc:chgData name="Dickerson, Cristalle H" userId="a66d7d49-f43b-454f-8604-3f6daea16960" providerId="ADAL" clId="{79E06DC5-89A7-4400-B64D-E4007068449B}" dt="2022-11-02T16:48:15.583" v="15" actId="6549"/>
        <pc:sldMkLst>
          <pc:docMk/>
          <pc:sldMk cId="361085534" sldId="2146845902"/>
        </pc:sldMkLst>
        <pc:spChg chg="mod">
          <ac:chgData name="Dickerson, Cristalle H" userId="a66d7d49-f43b-454f-8604-3f6daea16960" providerId="ADAL" clId="{79E06DC5-89A7-4400-B64D-E4007068449B}" dt="2022-11-02T16:48:15.583" v="15" actId="6549"/>
          <ac:spMkLst>
            <pc:docMk/>
            <pc:sldMk cId="361085534" sldId="2146845902"/>
            <ac:spMk id="30" creationId="{4774C7F1-531E-4391-9C24-66B9C9180A5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venir Next LT Pro" panose="020B0504020202020204" pitchFamily="34" charset="77"/>
                <a:ea typeface="+mn-ea"/>
                <a:cs typeface="+mn-cs"/>
              </a:defRPr>
            </a:pPr>
            <a:r>
              <a:rPr lang="en-US" sz="1400" b="0" i="0">
                <a:solidFill>
                  <a:srgbClr val="172E4C"/>
                </a:solidFill>
                <a:latin typeface="Avenir Next LT Pro" panose="020B0504020202020204" pitchFamily="34" charset="77"/>
              </a:rPr>
              <a:t>Avenir Next Pro LT Regular 14pt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venir Next LT Pro" panose="020B0504020202020204" pitchFamily="34" charset="77"/>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172E4C"/>
              </a:solidFill>
              <a:ln w="19050">
                <a:solidFill>
                  <a:schemeClr val="lt1"/>
                </a:solidFill>
              </a:ln>
              <a:effectLst/>
            </c:spPr>
            <c:extLst>
              <c:ext xmlns:c16="http://schemas.microsoft.com/office/drawing/2014/chart" uri="{C3380CC4-5D6E-409C-BE32-E72D297353CC}">
                <c16:uniqueId val="{00000001-4B8A-8E4A-9AD2-C5083B0D00FD}"/>
              </c:ext>
            </c:extLst>
          </c:dPt>
          <c:dPt>
            <c:idx val="1"/>
            <c:bubble3D val="0"/>
            <c:spPr>
              <a:solidFill>
                <a:srgbClr val="55A6EC"/>
              </a:solidFill>
              <a:ln w="19050">
                <a:solidFill>
                  <a:schemeClr val="lt1"/>
                </a:solidFill>
              </a:ln>
              <a:effectLst/>
            </c:spPr>
            <c:extLst>
              <c:ext xmlns:c16="http://schemas.microsoft.com/office/drawing/2014/chart" uri="{C3380CC4-5D6E-409C-BE32-E72D297353CC}">
                <c16:uniqueId val="{00000003-4B8A-8E4A-9AD2-C5083B0D00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8A-8E4A-9AD2-C5083B0D00FD}"/>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4B8A-8E4A-9AD2-C5083B0D00F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B8A-8E4A-9AD2-C5083B0D00FD}"/>
            </c:ext>
          </c:extLst>
        </c:ser>
        <c:dLbls>
          <c:showLegendKey val="0"/>
          <c:showVal val="0"/>
          <c:showCatName val="0"/>
          <c:showSerName val="0"/>
          <c:showPercent val="0"/>
          <c:showBubbleSize val="0"/>
          <c:showLeaderLines val="1"/>
        </c:dLbls>
        <c:firstSliceAng val="139"/>
        <c:holeSize val="56"/>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72E4C"/>
              </a:solidFill>
              <a:latin typeface="Avenir Next LT Pro" panose="020B0504020202020204"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venir Next LT Pro" panose="020B0504020202020204" pitchFamily="34" charset="77"/>
                <a:ea typeface="+mn-ea"/>
                <a:cs typeface="+mn-cs"/>
              </a:defRPr>
            </a:pPr>
            <a:r>
              <a:rPr lang="en-US" sz="1400" b="0" i="0">
                <a:solidFill>
                  <a:srgbClr val="172E4C"/>
                </a:solidFill>
                <a:latin typeface="Avenir Next LT Pro" panose="020B0504020202020204" pitchFamily="34" charset="77"/>
              </a:rPr>
              <a:t>Avenir Next Pro LT Regular 14pt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venir Next LT Pro" panose="020B0504020202020204" pitchFamily="34" charset="77"/>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172E4C"/>
              </a:solidFill>
              <a:ln w="19050">
                <a:solidFill>
                  <a:schemeClr val="lt1"/>
                </a:solidFill>
              </a:ln>
              <a:effectLst/>
            </c:spPr>
            <c:extLst>
              <c:ext xmlns:c16="http://schemas.microsoft.com/office/drawing/2014/chart" uri="{C3380CC4-5D6E-409C-BE32-E72D297353CC}">
                <c16:uniqueId val="{00000001-1BB2-024A-9497-5B3EF77D052F}"/>
              </c:ext>
            </c:extLst>
          </c:dPt>
          <c:dPt>
            <c:idx val="1"/>
            <c:bubble3D val="0"/>
            <c:spPr>
              <a:solidFill>
                <a:srgbClr val="55A6EC"/>
              </a:solidFill>
              <a:ln w="19050">
                <a:solidFill>
                  <a:schemeClr val="lt1"/>
                </a:solidFill>
              </a:ln>
              <a:effectLst/>
            </c:spPr>
            <c:extLst>
              <c:ext xmlns:c16="http://schemas.microsoft.com/office/drawing/2014/chart" uri="{C3380CC4-5D6E-409C-BE32-E72D297353CC}">
                <c16:uniqueId val="{00000003-1BB2-024A-9497-5B3EF77D05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BB2-024A-9497-5B3EF77D052F}"/>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1BB2-024A-9497-5B3EF77D052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BB2-024A-9497-5B3EF77D052F}"/>
            </c:ext>
          </c:extLst>
        </c:ser>
        <c:dLbls>
          <c:showLegendKey val="0"/>
          <c:showVal val="0"/>
          <c:showCatName val="0"/>
          <c:showSerName val="0"/>
          <c:showPercent val="0"/>
          <c:showBubbleSize val="0"/>
          <c:showLeaderLines val="1"/>
        </c:dLbls>
        <c:firstSliceAng val="139"/>
        <c:holeSize val="56"/>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72E4C"/>
              </a:solidFill>
              <a:latin typeface="Avenir Next LT Pro" panose="020B0504020202020204"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81C5C-3B30-C940-A4B1-AD8BA173ED4A}"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4850B-F08E-754C-950C-9840A16122BE}" type="slidenum">
              <a:rPr lang="en-US" smtClean="0"/>
              <a:t>‹#›</a:t>
            </a:fld>
            <a:endParaRPr lang="en-US"/>
          </a:p>
        </p:txBody>
      </p:sp>
    </p:spTree>
    <p:extLst>
      <p:ext uri="{BB962C8B-B14F-4D97-AF65-F5344CB8AC3E}">
        <p14:creationId xmlns:p14="http://schemas.microsoft.com/office/powerpoint/2010/main" val="115450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ternetforall.gov/sites/default/files/2022-05/DE%20Info%20Sheet%20-%20IFA%20Launch-%20Final.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4850B-F08E-754C-950C-9840A16122BE}" type="slidenum">
              <a:rPr lang="en-US" smtClean="0"/>
              <a:t>1</a:t>
            </a:fld>
            <a:endParaRPr lang="en-US"/>
          </a:p>
        </p:txBody>
      </p:sp>
    </p:spTree>
    <p:extLst>
      <p:ext uri="{BB962C8B-B14F-4D97-AF65-F5344CB8AC3E}">
        <p14:creationId xmlns:p14="http://schemas.microsoft.com/office/powerpoint/2010/main" val="334390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4850B-F08E-754C-950C-9840A16122BE}" type="slidenum">
              <a:rPr lang="en-US" smtClean="0"/>
              <a:t>10</a:t>
            </a:fld>
            <a:endParaRPr lang="en-US"/>
          </a:p>
        </p:txBody>
      </p:sp>
    </p:spTree>
    <p:extLst>
      <p:ext uri="{BB962C8B-B14F-4D97-AF65-F5344CB8AC3E}">
        <p14:creationId xmlns:p14="http://schemas.microsoft.com/office/powerpoint/2010/main" val="3139452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4850B-F08E-754C-950C-9840A16122BE}" type="slidenum">
              <a:rPr lang="en-US" smtClean="0"/>
              <a:t>11</a:t>
            </a:fld>
            <a:endParaRPr lang="en-US"/>
          </a:p>
        </p:txBody>
      </p:sp>
    </p:spTree>
    <p:extLst>
      <p:ext uri="{BB962C8B-B14F-4D97-AF65-F5344CB8AC3E}">
        <p14:creationId xmlns:p14="http://schemas.microsoft.com/office/powerpoint/2010/main" val="2585611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4850B-F08E-754C-950C-9840A16122BE}" type="slidenum">
              <a:rPr lang="en-US" smtClean="0"/>
              <a:t>12</a:t>
            </a:fld>
            <a:endParaRPr lang="en-US"/>
          </a:p>
        </p:txBody>
      </p:sp>
    </p:spTree>
    <p:extLst>
      <p:ext uri="{BB962C8B-B14F-4D97-AF65-F5344CB8AC3E}">
        <p14:creationId xmlns:p14="http://schemas.microsoft.com/office/powerpoint/2010/main" val="147295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4850B-F08E-754C-950C-9840A16122BE}" type="slidenum">
              <a:rPr lang="en-US" smtClean="0"/>
              <a:t>2</a:t>
            </a:fld>
            <a:endParaRPr lang="en-US"/>
          </a:p>
        </p:txBody>
      </p:sp>
    </p:spTree>
    <p:extLst>
      <p:ext uri="{BB962C8B-B14F-4D97-AF65-F5344CB8AC3E}">
        <p14:creationId xmlns:p14="http://schemas.microsoft.com/office/powerpoint/2010/main" val="220273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4850B-F08E-754C-950C-9840A16122BE}" type="slidenum">
              <a:rPr lang="en-US" smtClean="0"/>
              <a:t>3</a:t>
            </a:fld>
            <a:endParaRPr lang="en-US"/>
          </a:p>
        </p:txBody>
      </p:sp>
    </p:spTree>
    <p:extLst>
      <p:ext uri="{BB962C8B-B14F-4D97-AF65-F5344CB8AC3E}">
        <p14:creationId xmlns:p14="http://schemas.microsoft.com/office/powerpoint/2010/main" val="415504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4850B-F08E-754C-950C-9840A16122BE}" type="slidenum">
              <a:rPr lang="en-US" smtClean="0"/>
              <a:t>4</a:t>
            </a:fld>
            <a:endParaRPr lang="en-US"/>
          </a:p>
        </p:txBody>
      </p:sp>
    </p:spTree>
    <p:extLst>
      <p:ext uri="{BB962C8B-B14F-4D97-AF65-F5344CB8AC3E}">
        <p14:creationId xmlns:p14="http://schemas.microsoft.com/office/powerpoint/2010/main" val="805403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Link to share in chat: </a:t>
            </a:r>
            <a:r>
              <a:rPr lang="en-US">
                <a:solidFill>
                  <a:srgbClr val="000000"/>
                </a:solidFill>
                <a:latin typeface="Avenir Next LT Pro" panose="020B0504020202020204" pitchFamily="34" charset="0"/>
                <a:cs typeface="Arial" panose="020B0604020202020204" pitchFamily="34" charset="0"/>
                <a:hlinkClick r:id="rId3"/>
              </a:rPr>
              <a:t>https://www.internetforall.gov/sites/default/files/2022-05/DE%20Info%20Sheet%20-%20IFA%20Launch-%20Final.pdf</a:t>
            </a:r>
            <a:r>
              <a:rPr lang="en-US">
                <a:solidFill>
                  <a:srgbClr val="000000"/>
                </a:solidFill>
                <a:latin typeface="Avenir Next LT Pro" panose="020B0504020202020204" pitchFamily="34" charset="0"/>
                <a:cs typeface="Arial" panose="020B0604020202020204" pitchFamily="34" charset="0"/>
              </a:rPr>
              <a:t> </a:t>
            </a:r>
          </a:p>
          <a:p>
            <a:endParaRPr lang="en-US"/>
          </a:p>
        </p:txBody>
      </p:sp>
      <p:sp>
        <p:nvSpPr>
          <p:cNvPr id="4" name="Slide Number Placeholder 3"/>
          <p:cNvSpPr>
            <a:spLocks noGrp="1"/>
          </p:cNvSpPr>
          <p:nvPr>
            <p:ph type="sldNum" sz="quarter" idx="5"/>
          </p:nvPr>
        </p:nvSpPr>
        <p:spPr/>
        <p:txBody>
          <a:bodyPr/>
          <a:lstStyle/>
          <a:p>
            <a:fld id="{95E4850B-F08E-754C-950C-9840A16122BE}" type="slidenum">
              <a:rPr lang="en-US" smtClean="0"/>
              <a:t>5</a:t>
            </a:fld>
            <a:endParaRPr lang="en-US"/>
          </a:p>
        </p:txBody>
      </p:sp>
    </p:spTree>
    <p:extLst>
      <p:ext uri="{BB962C8B-B14F-4D97-AF65-F5344CB8AC3E}">
        <p14:creationId xmlns:p14="http://schemas.microsoft.com/office/powerpoint/2010/main" val="4234673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4850B-F08E-754C-950C-9840A16122BE}" type="slidenum">
              <a:rPr lang="en-US" smtClean="0"/>
              <a:t>6</a:t>
            </a:fld>
            <a:endParaRPr lang="en-US"/>
          </a:p>
        </p:txBody>
      </p:sp>
    </p:spTree>
    <p:extLst>
      <p:ext uri="{BB962C8B-B14F-4D97-AF65-F5344CB8AC3E}">
        <p14:creationId xmlns:p14="http://schemas.microsoft.com/office/powerpoint/2010/main" val="4234673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4850B-F08E-754C-950C-9840A16122BE}" type="slidenum">
              <a:rPr lang="en-US" smtClean="0"/>
              <a:t>7</a:t>
            </a:fld>
            <a:endParaRPr lang="en-US"/>
          </a:p>
        </p:txBody>
      </p:sp>
    </p:spTree>
    <p:extLst>
      <p:ext uri="{BB962C8B-B14F-4D97-AF65-F5344CB8AC3E}">
        <p14:creationId xmlns:p14="http://schemas.microsoft.com/office/powerpoint/2010/main" val="314255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4850B-F08E-754C-950C-9840A16122BE}" type="slidenum">
              <a:rPr lang="en-US" smtClean="0"/>
              <a:t>8</a:t>
            </a:fld>
            <a:endParaRPr lang="en-US"/>
          </a:p>
        </p:txBody>
      </p:sp>
    </p:spTree>
    <p:extLst>
      <p:ext uri="{BB962C8B-B14F-4D97-AF65-F5344CB8AC3E}">
        <p14:creationId xmlns:p14="http://schemas.microsoft.com/office/powerpoint/2010/main" val="80244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4850B-F08E-754C-950C-9840A16122BE}" type="slidenum">
              <a:rPr lang="en-US" smtClean="0"/>
              <a:t>9</a:t>
            </a:fld>
            <a:endParaRPr lang="en-US"/>
          </a:p>
        </p:txBody>
      </p:sp>
    </p:spTree>
    <p:extLst>
      <p:ext uri="{BB962C8B-B14F-4D97-AF65-F5344CB8AC3E}">
        <p14:creationId xmlns:p14="http://schemas.microsoft.com/office/powerpoint/2010/main" val="3555406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Whi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CDD2B0-191B-7C47-9F3D-8554106C6887}"/>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230C73C2-DF9B-6E46-8992-8E6FDFF1EFA5}"/>
              </a:ext>
            </a:extLst>
          </p:cNvPr>
          <p:cNvSpPr>
            <a:spLocks noGrp="1"/>
          </p:cNvSpPr>
          <p:nvPr>
            <p:ph type="body" sz="quarter" idx="10" hasCustomPrompt="1"/>
          </p:nvPr>
        </p:nvSpPr>
        <p:spPr>
          <a:xfrm>
            <a:off x="1626815" y="2587950"/>
            <a:ext cx="8256587" cy="46166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rgbClr val="172E4C"/>
                </a:solidFill>
                <a:latin typeface="Avenir Next LT Pro" panose="020B0504020202020204" pitchFamily="34" charset="77"/>
              </a:defRPr>
            </a:lvl1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Title is Avenir Next LT Pro Regular 24pt</a:t>
            </a:r>
          </a:p>
        </p:txBody>
      </p:sp>
      <p:sp>
        <p:nvSpPr>
          <p:cNvPr id="14" name="Text Placeholder 12">
            <a:extLst>
              <a:ext uri="{FF2B5EF4-FFF2-40B4-BE49-F238E27FC236}">
                <a16:creationId xmlns:a16="http://schemas.microsoft.com/office/drawing/2014/main" id="{901EC725-766A-CC40-A8DF-16D61A8317C2}"/>
              </a:ext>
            </a:extLst>
          </p:cNvPr>
          <p:cNvSpPr>
            <a:spLocks noGrp="1"/>
          </p:cNvSpPr>
          <p:nvPr>
            <p:ph type="body" sz="quarter" idx="11" hasCustomPrompt="1"/>
          </p:nvPr>
        </p:nvSpPr>
        <p:spPr>
          <a:xfrm>
            <a:off x="1626815" y="3152001"/>
            <a:ext cx="8256587" cy="46166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rgbClr val="172E4C"/>
                </a:solidFill>
                <a:latin typeface="Avenir Next LT Pro" panose="020B0504020202020204" pitchFamily="34" charset="77"/>
              </a:defRPr>
            </a:lvl1pPr>
            <a:lvl5pPr marL="1828800" indent="0">
              <a:buNone/>
              <a:defRPr/>
            </a:lvl5pPr>
          </a:lstStyle>
          <a:p>
            <a:r>
              <a:rPr lang="en-US">
                <a:solidFill>
                  <a:srgbClr val="172E4C"/>
                </a:solidFill>
                <a:latin typeface="Avenir Next LT Pro Light" panose="020B0304020202020204" pitchFamily="34" charset="77"/>
              </a:rPr>
              <a:t>Subtitle is Avenir Next LT Pro Light 18pt </a:t>
            </a:r>
          </a:p>
        </p:txBody>
      </p:sp>
      <p:pic>
        <p:nvPicPr>
          <p:cNvPr id="6" name="Graphic 5">
            <a:extLst>
              <a:ext uri="{FF2B5EF4-FFF2-40B4-BE49-F238E27FC236}">
                <a16:creationId xmlns:a16="http://schemas.microsoft.com/office/drawing/2014/main" id="{3359B91C-9585-490D-AC17-B59038852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Tree>
    <p:extLst>
      <p:ext uri="{BB962C8B-B14F-4D97-AF65-F5344CB8AC3E}">
        <p14:creationId xmlns:p14="http://schemas.microsoft.com/office/powerpoint/2010/main" val="7687842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BC53F7-3768-314B-8466-BC0225988B23}"/>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FC4E3A12-CC82-3B41-A8B4-3185BEB7C288}"/>
              </a:ext>
            </a:extLst>
          </p:cNvPr>
          <p:cNvGraphicFramePr/>
          <p:nvPr userDrawn="1">
            <p:extLst>
              <p:ext uri="{D42A27DB-BD31-4B8C-83A1-F6EECF244321}">
                <p14:modId xmlns:p14="http://schemas.microsoft.com/office/powerpoint/2010/main" val="305349677"/>
              </p:ext>
            </p:extLst>
          </p:nvPr>
        </p:nvGraphicFramePr>
        <p:xfrm>
          <a:off x="2805670" y="1235446"/>
          <a:ext cx="6580659" cy="4387106"/>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aphic 5">
            <a:extLst>
              <a:ext uri="{FF2B5EF4-FFF2-40B4-BE49-F238E27FC236}">
                <a16:creationId xmlns:a16="http://schemas.microsoft.com/office/drawing/2014/main" id="{3C901FB9-6DFF-B248-AEFC-D35FD049628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37913" y="6299058"/>
            <a:ext cx="1650654" cy="269685"/>
          </a:xfrm>
          <a:prstGeom prst="rect">
            <a:avLst/>
          </a:prstGeom>
        </p:spPr>
      </p:pic>
    </p:spTree>
    <p:extLst>
      <p:ext uri="{BB962C8B-B14F-4D97-AF65-F5344CB8AC3E}">
        <p14:creationId xmlns:p14="http://schemas.microsoft.com/office/powerpoint/2010/main" val="30817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AFEACC-DC9E-8048-9B5F-A2005D9E7A6D}"/>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E042EB2C-E5C3-264C-AB18-2337C748B8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85024" y="3429000"/>
            <a:ext cx="2173357" cy="355084"/>
          </a:xfrm>
          <a:prstGeom prst="rect">
            <a:avLst/>
          </a:prstGeom>
        </p:spPr>
      </p:pic>
      <p:sp>
        <p:nvSpPr>
          <p:cNvPr id="3" name="Text Placeholder 2">
            <a:extLst>
              <a:ext uri="{FF2B5EF4-FFF2-40B4-BE49-F238E27FC236}">
                <a16:creationId xmlns:a16="http://schemas.microsoft.com/office/drawing/2014/main" id="{B491B52B-F7C7-7541-BB0C-529C27DD45AC}"/>
              </a:ext>
            </a:extLst>
          </p:cNvPr>
          <p:cNvSpPr>
            <a:spLocks noGrp="1"/>
          </p:cNvSpPr>
          <p:nvPr>
            <p:ph type="body" sz="quarter" idx="12" hasCustomPrompt="1"/>
          </p:nvPr>
        </p:nvSpPr>
        <p:spPr>
          <a:xfrm>
            <a:off x="1627188" y="1532965"/>
            <a:ext cx="7221537" cy="1532964"/>
          </a:xfrm>
          <a:prstGeom prst="rect">
            <a:avLst/>
          </a:prstGeom>
        </p:spPr>
        <p:txBody>
          <a:bodyPr>
            <a:noAutofit/>
          </a:bodyPr>
          <a:lstStyle>
            <a:lvl1pPr marL="0" indent="0" fontAlgn="t" hangingPunct="0">
              <a:lnSpc>
                <a:spcPct val="100000"/>
              </a:lnSpc>
              <a:spcBef>
                <a:spcPts val="400"/>
              </a:spcBef>
              <a:buNone/>
              <a:defRPr sz="1400" b="0" i="0">
                <a:latin typeface="Avenir Next LT Pro" panose="020B0504020202020204" pitchFamily="34" charset="77"/>
              </a:defRPr>
            </a:lvl1pPr>
            <a:lvl2pPr>
              <a:defRPr sz="1400" b="0" i="0">
                <a:latin typeface="Avenir Next LT Pro" panose="020B0504020202020204" pitchFamily="34" charset="77"/>
              </a:defRPr>
            </a:lvl2pPr>
            <a:lvl3pPr>
              <a:defRPr sz="1400" b="0" i="0">
                <a:latin typeface="Avenir Next LT Pro" panose="020B0504020202020204" pitchFamily="34" charset="77"/>
              </a:defRPr>
            </a:lvl3pPr>
            <a:lvl4pPr>
              <a:defRPr sz="1400" b="0" i="0">
                <a:latin typeface="Avenir Next LT Pro" panose="020B0504020202020204" pitchFamily="34" charset="77"/>
              </a:defRPr>
            </a:lvl4pPr>
            <a:lvl5pPr>
              <a:defRPr sz="1400" b="0" i="0">
                <a:latin typeface="Avenir Next LT Pro" panose="020B0504020202020204" pitchFamily="34" charset="77"/>
              </a:defRPr>
            </a:lvl5pPr>
          </a:lstStyle>
          <a:p>
            <a:r>
              <a:rPr lang="en-US" sz="1400">
                <a:solidFill>
                  <a:srgbClr val="172E4C"/>
                </a:solidFill>
                <a:latin typeface="Avenir Next LT Pro" panose="020B0504020202020204" pitchFamily="34" charset="77"/>
              </a:rPr>
              <a:t>Bob Smith </a:t>
            </a:r>
          </a:p>
          <a:p>
            <a:r>
              <a:rPr lang="en-US" sz="1400">
                <a:solidFill>
                  <a:srgbClr val="172E4C"/>
                </a:solidFill>
                <a:latin typeface="Avenir Next LT Pro" panose="020B0504020202020204" pitchFamily="34" charset="77"/>
              </a:rPr>
              <a:t>Business Director</a:t>
            </a:r>
          </a:p>
          <a:p>
            <a:r>
              <a:rPr lang="en-US" sz="1400">
                <a:solidFill>
                  <a:srgbClr val="172E4C"/>
                </a:solidFill>
                <a:latin typeface="Avenir Next LT Pro" panose="020B0504020202020204" pitchFamily="34" charset="77"/>
              </a:rPr>
              <a:t>Name of Business Organization</a:t>
            </a:r>
          </a:p>
          <a:p>
            <a:r>
              <a:rPr lang="en-US" sz="1400">
                <a:solidFill>
                  <a:srgbClr val="172E4C"/>
                </a:solidFill>
                <a:latin typeface="Avenir Next LT Pro" panose="020B0504020202020204" pitchFamily="34" charset="77"/>
              </a:rPr>
              <a:t>919.123.4567</a:t>
            </a:r>
          </a:p>
          <a:p>
            <a:r>
              <a:rPr lang="en-US" sz="1400" err="1">
                <a:solidFill>
                  <a:srgbClr val="172E4C"/>
                </a:solidFill>
                <a:latin typeface="Avenir Next LT Pro" panose="020B0504020202020204" pitchFamily="34" charset="77"/>
              </a:rPr>
              <a:t>Bob.smith@email.abc</a:t>
            </a:r>
            <a:endParaRPr lang="en-US" sz="1400">
              <a:solidFill>
                <a:srgbClr val="172E4C"/>
              </a:solidFill>
              <a:latin typeface="Avenir Next LT Pro" panose="020B0504020202020204" pitchFamily="34" charset="77"/>
            </a:endParaRPr>
          </a:p>
        </p:txBody>
      </p:sp>
      <p:sp>
        <p:nvSpPr>
          <p:cNvPr id="7" name="Text Placeholder 2">
            <a:extLst>
              <a:ext uri="{FF2B5EF4-FFF2-40B4-BE49-F238E27FC236}">
                <a16:creationId xmlns:a16="http://schemas.microsoft.com/office/drawing/2014/main" id="{99833653-A374-3848-B463-A1CD8E3933E3}"/>
              </a:ext>
            </a:extLst>
          </p:cNvPr>
          <p:cNvSpPr>
            <a:spLocks noGrp="1"/>
          </p:cNvSpPr>
          <p:nvPr>
            <p:ph type="body" sz="quarter" idx="13"/>
          </p:nvPr>
        </p:nvSpPr>
        <p:spPr>
          <a:xfrm>
            <a:off x="1627188" y="4437622"/>
            <a:ext cx="7221537" cy="1743635"/>
          </a:xfrm>
          <a:prstGeom prst="rect">
            <a:avLst/>
          </a:prstGeom>
        </p:spPr>
        <p:txBody>
          <a:bodyPr wrap="none">
            <a:noAutofit/>
          </a:bodyPr>
          <a:lstStyle>
            <a:lvl1pPr marL="0" marR="0" indent="0" algn="l" defTabSz="914400" rtl="0" eaLnBrk="1" fontAlgn="t" latinLnBrk="0" hangingPunct="0">
              <a:lnSpc>
                <a:spcPct val="150000"/>
              </a:lnSpc>
              <a:spcBef>
                <a:spcPts val="400"/>
              </a:spcBef>
              <a:spcAft>
                <a:spcPts val="0"/>
              </a:spcAft>
              <a:buClrTx/>
              <a:buSzTx/>
              <a:buFont typeface="Arial" panose="020B0604020202020204" pitchFamily="34" charset="0"/>
              <a:buNone/>
              <a:tabLst/>
              <a:defRPr sz="1200" b="0" i="0">
                <a:latin typeface="Avenir Next LT Pro" panose="020B0504020202020204" pitchFamily="34" charset="77"/>
              </a:defRPr>
            </a:lvl1pPr>
            <a:lvl2pPr>
              <a:defRPr sz="1400" b="0" i="0">
                <a:latin typeface="Avenir Next LT Pro" panose="020B0504020202020204" pitchFamily="34" charset="77"/>
              </a:defRPr>
            </a:lvl2pPr>
            <a:lvl3pPr>
              <a:defRPr sz="1400" b="0" i="0">
                <a:latin typeface="Avenir Next LT Pro" panose="020B0504020202020204" pitchFamily="34" charset="77"/>
              </a:defRPr>
            </a:lvl3pPr>
            <a:lvl4pPr>
              <a:defRPr sz="1400" b="0" i="0">
                <a:latin typeface="Avenir Next LT Pro" panose="020B0504020202020204" pitchFamily="34" charset="77"/>
              </a:defRPr>
            </a:lvl4pPr>
            <a:lvl5pPr>
              <a:defRPr sz="1400" b="0" i="0">
                <a:latin typeface="Avenir Next LT Pro" panose="020B0504020202020204" pitchFamily="34" charset="77"/>
              </a:defRPr>
            </a:lvl5pPr>
          </a:lstStyle>
          <a:p>
            <a:pPr marL="0" marR="0" lvl="0" indent="0" algn="l" defTabSz="914400" rtl="0" eaLnBrk="1" fontAlgn="t" latinLnBrk="0" hangingPunct="0">
              <a:lnSpc>
                <a:spcPct val="150000"/>
              </a:lnSpc>
              <a:spcBef>
                <a:spcPts val="400"/>
              </a:spcBef>
              <a:spcAft>
                <a:spcPts val="0"/>
              </a:spcAft>
              <a:buClrTx/>
              <a:buSzTx/>
              <a:buFont typeface="Arial" panose="020B0604020202020204" pitchFamily="34" charset="0"/>
              <a:buNone/>
              <a:tabLst/>
              <a:defRPr/>
            </a:pPr>
            <a:endParaRPr lang="en-US" sz="1400" b="1">
              <a:solidFill>
                <a:srgbClr val="172E4C"/>
              </a:solidFill>
              <a:latin typeface="Avenir Next LT Pro" panose="020B0504020202020204" pitchFamily="34" charset="77"/>
            </a:endParaRPr>
          </a:p>
        </p:txBody>
      </p:sp>
    </p:spTree>
    <p:extLst>
      <p:ext uri="{BB962C8B-B14F-4D97-AF65-F5344CB8AC3E}">
        <p14:creationId xmlns:p14="http://schemas.microsoft.com/office/powerpoint/2010/main" val="42651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Body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F568F9-9A9D-CD48-B0E6-E6C391FDBC12}"/>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11" name="Text Placeholder 10">
            <a:extLst>
              <a:ext uri="{FF2B5EF4-FFF2-40B4-BE49-F238E27FC236}">
                <a16:creationId xmlns:a16="http://schemas.microsoft.com/office/drawing/2014/main" id="{85CDEAD9-086C-0043-B6BB-8ED07F594EAC}"/>
              </a:ext>
            </a:extLst>
          </p:cNvPr>
          <p:cNvSpPr>
            <a:spLocks noGrp="1"/>
          </p:cNvSpPr>
          <p:nvPr>
            <p:ph type="body" sz="quarter" idx="10" hasCustomPrompt="1"/>
          </p:nvPr>
        </p:nvSpPr>
        <p:spPr>
          <a:xfrm>
            <a:off x="1371598" y="2281907"/>
            <a:ext cx="4531661" cy="299928"/>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12" name="Text Placeholder 10">
            <a:extLst>
              <a:ext uri="{FF2B5EF4-FFF2-40B4-BE49-F238E27FC236}">
                <a16:creationId xmlns:a16="http://schemas.microsoft.com/office/drawing/2014/main" id="{C51EF94C-ABB1-9845-B2B6-78A4A6166714}"/>
              </a:ext>
            </a:extLst>
          </p:cNvPr>
          <p:cNvSpPr>
            <a:spLocks noGrp="1"/>
          </p:cNvSpPr>
          <p:nvPr>
            <p:ph type="body" sz="quarter" idx="11" hasCustomPrompt="1"/>
          </p:nvPr>
        </p:nvSpPr>
        <p:spPr>
          <a:xfrm>
            <a:off x="1371598" y="2771971"/>
            <a:ext cx="4020673" cy="1652111"/>
          </a:xfrm>
          <a:prstGeom prst="rect">
            <a:avLst/>
          </a:prstGeom>
        </p:spPr>
        <p:txBody>
          <a:bodyPr>
            <a:noAutofit/>
          </a:bodyPr>
          <a:lstStyle>
            <a:lvl1pPr marL="0" marR="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lvl="0"/>
            <a:endParaRPr lang="en-US"/>
          </a:p>
        </p:txBody>
      </p:sp>
    </p:spTree>
    <p:extLst>
      <p:ext uri="{BB962C8B-B14F-4D97-AF65-F5344CB8AC3E}">
        <p14:creationId xmlns:p14="http://schemas.microsoft.com/office/powerpoint/2010/main" val="294055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Header and Bod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46D809-F23F-7747-9B5F-52AE56988F17}"/>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11" name="Text Placeholder 10">
            <a:extLst>
              <a:ext uri="{FF2B5EF4-FFF2-40B4-BE49-F238E27FC236}">
                <a16:creationId xmlns:a16="http://schemas.microsoft.com/office/drawing/2014/main" id="{85CDEAD9-086C-0043-B6BB-8ED07F594EAC}"/>
              </a:ext>
            </a:extLst>
          </p:cNvPr>
          <p:cNvSpPr>
            <a:spLocks noGrp="1"/>
          </p:cNvSpPr>
          <p:nvPr>
            <p:ph type="body" sz="quarter" idx="10" hasCustomPrompt="1"/>
          </p:nvPr>
        </p:nvSpPr>
        <p:spPr>
          <a:xfrm>
            <a:off x="1371598" y="2283395"/>
            <a:ext cx="4061014" cy="30777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12" name="Text Placeholder 10">
            <a:extLst>
              <a:ext uri="{FF2B5EF4-FFF2-40B4-BE49-F238E27FC236}">
                <a16:creationId xmlns:a16="http://schemas.microsoft.com/office/drawing/2014/main" id="{C51EF94C-ABB1-9845-B2B6-78A4A6166714}"/>
              </a:ext>
            </a:extLst>
          </p:cNvPr>
          <p:cNvSpPr>
            <a:spLocks noGrp="1"/>
          </p:cNvSpPr>
          <p:nvPr>
            <p:ph type="body" sz="quarter" idx="11" hasCustomPrompt="1"/>
          </p:nvPr>
        </p:nvSpPr>
        <p:spPr>
          <a:xfrm>
            <a:off x="1371598" y="2771971"/>
            <a:ext cx="4061014" cy="165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lvl="0"/>
            <a:endParaRPr lang="en-US"/>
          </a:p>
        </p:txBody>
      </p:sp>
      <p:sp>
        <p:nvSpPr>
          <p:cNvPr id="6" name="Text Placeholder 10">
            <a:extLst>
              <a:ext uri="{FF2B5EF4-FFF2-40B4-BE49-F238E27FC236}">
                <a16:creationId xmlns:a16="http://schemas.microsoft.com/office/drawing/2014/main" id="{E9EB07CF-D81E-2146-A440-029C667364BE}"/>
              </a:ext>
            </a:extLst>
          </p:cNvPr>
          <p:cNvSpPr>
            <a:spLocks noGrp="1"/>
          </p:cNvSpPr>
          <p:nvPr>
            <p:ph type="body" sz="quarter" idx="12" hasCustomPrompt="1"/>
          </p:nvPr>
        </p:nvSpPr>
        <p:spPr>
          <a:xfrm>
            <a:off x="6759388" y="2283394"/>
            <a:ext cx="4061014" cy="29433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7" name="Text Placeholder 10">
            <a:extLst>
              <a:ext uri="{FF2B5EF4-FFF2-40B4-BE49-F238E27FC236}">
                <a16:creationId xmlns:a16="http://schemas.microsoft.com/office/drawing/2014/main" id="{4A3C5DA8-DD7C-984B-A3A4-84A68C0274BB}"/>
              </a:ext>
            </a:extLst>
          </p:cNvPr>
          <p:cNvSpPr>
            <a:spLocks noGrp="1"/>
          </p:cNvSpPr>
          <p:nvPr>
            <p:ph type="body" sz="quarter" idx="13" hasCustomPrompt="1"/>
          </p:nvPr>
        </p:nvSpPr>
        <p:spPr>
          <a:xfrm>
            <a:off x="6759388" y="2776454"/>
            <a:ext cx="4061014" cy="165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lvl="0"/>
            <a:endParaRPr lang="en-US"/>
          </a:p>
        </p:txBody>
      </p:sp>
    </p:spTree>
    <p:extLst>
      <p:ext uri="{BB962C8B-B14F-4D97-AF65-F5344CB8AC3E}">
        <p14:creationId xmlns:p14="http://schemas.microsoft.com/office/powerpoint/2010/main" val="30787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Body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59306-97B4-214E-8CA8-B81EBB72ADF9}"/>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12" name="Text Placeholder 10">
            <a:extLst>
              <a:ext uri="{FF2B5EF4-FFF2-40B4-BE49-F238E27FC236}">
                <a16:creationId xmlns:a16="http://schemas.microsoft.com/office/drawing/2014/main" id="{C51EF94C-ABB1-9845-B2B6-78A4A6166714}"/>
              </a:ext>
            </a:extLst>
          </p:cNvPr>
          <p:cNvSpPr>
            <a:spLocks noGrp="1"/>
          </p:cNvSpPr>
          <p:nvPr>
            <p:ph type="body" sz="quarter" idx="11" hasCustomPrompt="1"/>
          </p:nvPr>
        </p:nvSpPr>
        <p:spPr>
          <a:xfrm>
            <a:off x="1371598" y="2771971"/>
            <a:ext cx="4061014" cy="1652111"/>
          </a:xfrm>
          <a:prstGeom prst="rect">
            <a:avLst/>
          </a:prstGeom>
        </p:spPr>
        <p:txBody>
          <a:bodyPr>
            <a:noAutofit/>
          </a:bodyPr>
          <a:lstStyle>
            <a:lvl1pPr marL="0" marR="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p:txBody>
      </p:sp>
      <p:sp>
        <p:nvSpPr>
          <p:cNvPr id="3" name="Picture Placeholder 2">
            <a:extLst>
              <a:ext uri="{FF2B5EF4-FFF2-40B4-BE49-F238E27FC236}">
                <a16:creationId xmlns:a16="http://schemas.microsoft.com/office/drawing/2014/main" id="{4961D5F7-9973-0E4A-9562-4577EDB8AEB0}"/>
              </a:ext>
            </a:extLst>
          </p:cNvPr>
          <p:cNvSpPr>
            <a:spLocks noGrp="1"/>
          </p:cNvSpPr>
          <p:nvPr>
            <p:ph type="pic" sz="quarter" idx="12" hasCustomPrompt="1"/>
          </p:nvPr>
        </p:nvSpPr>
        <p:spPr>
          <a:xfrm>
            <a:off x="6759390" y="2057400"/>
            <a:ext cx="4061012" cy="2743200"/>
          </a:xfrm>
          <a:prstGeom prst="rect">
            <a:avLst/>
          </a:prstGeom>
        </p:spPr>
        <p:txBody>
          <a:bodyPr/>
          <a:lstStyle>
            <a:lvl1pPr marL="0" indent="0">
              <a:buNone/>
              <a:defRPr sz="1200" b="0" i="0">
                <a:solidFill>
                  <a:srgbClr val="172E4C"/>
                </a:solidFill>
                <a:latin typeface="Avenir Next LT Pro" panose="020B0504020202020204" pitchFamily="34" charset="77"/>
              </a:defRPr>
            </a:lvl1pPr>
          </a:lstStyle>
          <a:p>
            <a:r>
              <a:rPr lang="en-US"/>
              <a:t>Photo</a:t>
            </a:r>
          </a:p>
        </p:txBody>
      </p:sp>
      <p:sp>
        <p:nvSpPr>
          <p:cNvPr id="15" name="Text Placeholder 10">
            <a:extLst>
              <a:ext uri="{FF2B5EF4-FFF2-40B4-BE49-F238E27FC236}">
                <a16:creationId xmlns:a16="http://schemas.microsoft.com/office/drawing/2014/main" id="{0EF10445-5493-7345-87D9-A0A9AC537B5E}"/>
              </a:ext>
            </a:extLst>
          </p:cNvPr>
          <p:cNvSpPr>
            <a:spLocks noGrp="1"/>
          </p:cNvSpPr>
          <p:nvPr>
            <p:ph type="body" sz="quarter" idx="10" hasCustomPrompt="1"/>
          </p:nvPr>
        </p:nvSpPr>
        <p:spPr>
          <a:xfrm>
            <a:off x="1371598" y="2283395"/>
            <a:ext cx="4061014" cy="30777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Tree>
    <p:extLst>
      <p:ext uri="{BB962C8B-B14F-4D97-AF65-F5344CB8AC3E}">
        <p14:creationId xmlns:p14="http://schemas.microsoft.com/office/powerpoint/2010/main" val="143761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ouble Header and Bod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BF35C0-8DAB-4749-8CBE-ED6BCC0788A8}"/>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11" name="Text Placeholder 10">
            <a:extLst>
              <a:ext uri="{FF2B5EF4-FFF2-40B4-BE49-F238E27FC236}">
                <a16:creationId xmlns:a16="http://schemas.microsoft.com/office/drawing/2014/main" id="{85CDEAD9-086C-0043-B6BB-8ED07F594EAC}"/>
              </a:ext>
            </a:extLst>
          </p:cNvPr>
          <p:cNvSpPr>
            <a:spLocks noGrp="1"/>
          </p:cNvSpPr>
          <p:nvPr>
            <p:ph type="body" sz="quarter" idx="10" hasCustomPrompt="1"/>
          </p:nvPr>
        </p:nvSpPr>
        <p:spPr>
          <a:xfrm>
            <a:off x="1371597" y="1106008"/>
            <a:ext cx="4061014" cy="30777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12" name="Text Placeholder 10">
            <a:extLst>
              <a:ext uri="{FF2B5EF4-FFF2-40B4-BE49-F238E27FC236}">
                <a16:creationId xmlns:a16="http://schemas.microsoft.com/office/drawing/2014/main" id="{C51EF94C-ABB1-9845-B2B6-78A4A6166714}"/>
              </a:ext>
            </a:extLst>
          </p:cNvPr>
          <p:cNvSpPr>
            <a:spLocks noGrp="1"/>
          </p:cNvSpPr>
          <p:nvPr>
            <p:ph type="body" sz="quarter" idx="11" hasCustomPrompt="1"/>
          </p:nvPr>
        </p:nvSpPr>
        <p:spPr>
          <a:xfrm>
            <a:off x="1371597" y="1581137"/>
            <a:ext cx="4061014" cy="1652111"/>
          </a:xfrm>
          <a:prstGeom prst="rect">
            <a:avLst/>
          </a:prstGeom>
        </p:spPr>
        <p:txBody>
          <a:bodyPr>
            <a:noAutofit/>
          </a:bodyPr>
          <a:lstStyle>
            <a:lvl1pPr marL="0" marR="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p:txBody>
      </p:sp>
      <p:sp>
        <p:nvSpPr>
          <p:cNvPr id="3" name="Picture Placeholder 2">
            <a:extLst>
              <a:ext uri="{FF2B5EF4-FFF2-40B4-BE49-F238E27FC236}">
                <a16:creationId xmlns:a16="http://schemas.microsoft.com/office/drawing/2014/main" id="{4961D5F7-9973-0E4A-9562-4577EDB8AEB0}"/>
              </a:ext>
            </a:extLst>
          </p:cNvPr>
          <p:cNvSpPr>
            <a:spLocks noGrp="1"/>
          </p:cNvSpPr>
          <p:nvPr>
            <p:ph type="pic" sz="quarter" idx="12" hasCustomPrompt="1"/>
          </p:nvPr>
        </p:nvSpPr>
        <p:spPr>
          <a:xfrm>
            <a:off x="6759390" y="2057400"/>
            <a:ext cx="4061012" cy="2743200"/>
          </a:xfrm>
          <a:prstGeom prst="rect">
            <a:avLst/>
          </a:prstGeom>
        </p:spPr>
        <p:txBody>
          <a:bodyPr/>
          <a:lstStyle>
            <a:lvl1pPr marL="0" indent="0">
              <a:buNone/>
              <a:defRPr sz="1200" b="0" i="0">
                <a:solidFill>
                  <a:srgbClr val="172E4C"/>
                </a:solidFill>
                <a:latin typeface="Avenir Next LT Pro" panose="020B0504020202020204" pitchFamily="34" charset="77"/>
              </a:defRPr>
            </a:lvl1pPr>
          </a:lstStyle>
          <a:p>
            <a:r>
              <a:rPr lang="en-US"/>
              <a:t>Photo</a:t>
            </a:r>
          </a:p>
        </p:txBody>
      </p:sp>
      <p:sp>
        <p:nvSpPr>
          <p:cNvPr id="7" name="Text Placeholder 10">
            <a:extLst>
              <a:ext uri="{FF2B5EF4-FFF2-40B4-BE49-F238E27FC236}">
                <a16:creationId xmlns:a16="http://schemas.microsoft.com/office/drawing/2014/main" id="{704982DB-0656-724E-A4CB-5CBAFE7056F7}"/>
              </a:ext>
            </a:extLst>
          </p:cNvPr>
          <p:cNvSpPr>
            <a:spLocks noGrp="1"/>
          </p:cNvSpPr>
          <p:nvPr>
            <p:ph type="body" sz="quarter" idx="13" hasCustomPrompt="1"/>
          </p:nvPr>
        </p:nvSpPr>
        <p:spPr>
          <a:xfrm>
            <a:off x="1371597" y="3624752"/>
            <a:ext cx="4061014" cy="30777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10" name="Text Placeholder 10">
            <a:extLst>
              <a:ext uri="{FF2B5EF4-FFF2-40B4-BE49-F238E27FC236}">
                <a16:creationId xmlns:a16="http://schemas.microsoft.com/office/drawing/2014/main" id="{686BF3EF-91B7-704A-A369-FB4304A6770A}"/>
              </a:ext>
            </a:extLst>
          </p:cNvPr>
          <p:cNvSpPr>
            <a:spLocks noGrp="1"/>
          </p:cNvSpPr>
          <p:nvPr>
            <p:ph type="body" sz="quarter" idx="14" hasCustomPrompt="1"/>
          </p:nvPr>
        </p:nvSpPr>
        <p:spPr>
          <a:xfrm>
            <a:off x="1371597" y="4099881"/>
            <a:ext cx="4061014" cy="1652111"/>
          </a:xfrm>
          <a:prstGeom prst="rect">
            <a:avLst/>
          </a:prstGeom>
        </p:spPr>
        <p:txBody>
          <a:bodyPr>
            <a:noAutofit/>
          </a:bodyPr>
          <a:lstStyle>
            <a:lvl1pPr marL="0" marR="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p:txBody>
      </p:sp>
    </p:spTree>
    <p:extLst>
      <p:ext uri="{BB962C8B-B14F-4D97-AF65-F5344CB8AC3E}">
        <p14:creationId xmlns:p14="http://schemas.microsoft.com/office/powerpoint/2010/main" val="7074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Header, Body and Two Photo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22A02-3E32-5B4C-98C0-1BBEEAC6ACC5}"/>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11" name="Text Placeholder 10">
            <a:extLst>
              <a:ext uri="{FF2B5EF4-FFF2-40B4-BE49-F238E27FC236}">
                <a16:creationId xmlns:a16="http://schemas.microsoft.com/office/drawing/2014/main" id="{85CDEAD9-086C-0043-B6BB-8ED07F594EAC}"/>
              </a:ext>
            </a:extLst>
          </p:cNvPr>
          <p:cNvSpPr>
            <a:spLocks noGrp="1"/>
          </p:cNvSpPr>
          <p:nvPr>
            <p:ph type="body" sz="quarter" idx="10" hasCustomPrompt="1"/>
          </p:nvPr>
        </p:nvSpPr>
        <p:spPr>
          <a:xfrm>
            <a:off x="1371597" y="1176271"/>
            <a:ext cx="4061014" cy="30777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12" name="Text Placeholder 10">
            <a:extLst>
              <a:ext uri="{FF2B5EF4-FFF2-40B4-BE49-F238E27FC236}">
                <a16:creationId xmlns:a16="http://schemas.microsoft.com/office/drawing/2014/main" id="{C51EF94C-ABB1-9845-B2B6-78A4A6166714}"/>
              </a:ext>
            </a:extLst>
          </p:cNvPr>
          <p:cNvSpPr>
            <a:spLocks noGrp="1"/>
          </p:cNvSpPr>
          <p:nvPr>
            <p:ph type="body" sz="quarter" idx="11" hasCustomPrompt="1"/>
          </p:nvPr>
        </p:nvSpPr>
        <p:spPr>
          <a:xfrm>
            <a:off x="1371597" y="1651400"/>
            <a:ext cx="4061014" cy="1652111"/>
          </a:xfrm>
          <a:prstGeom prst="rect">
            <a:avLst/>
          </a:prstGeom>
        </p:spPr>
        <p:txBody>
          <a:bodyPr>
            <a:noAutofit/>
          </a:bodyPr>
          <a:lstStyle>
            <a:lvl1pPr marL="0" marR="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p:txBody>
      </p:sp>
      <p:sp>
        <p:nvSpPr>
          <p:cNvPr id="3" name="Picture Placeholder 2">
            <a:extLst>
              <a:ext uri="{FF2B5EF4-FFF2-40B4-BE49-F238E27FC236}">
                <a16:creationId xmlns:a16="http://schemas.microsoft.com/office/drawing/2014/main" id="{4961D5F7-9973-0E4A-9562-4577EDB8AEB0}"/>
              </a:ext>
            </a:extLst>
          </p:cNvPr>
          <p:cNvSpPr>
            <a:spLocks noGrp="1"/>
          </p:cNvSpPr>
          <p:nvPr>
            <p:ph type="pic" sz="quarter" idx="12" hasCustomPrompt="1"/>
          </p:nvPr>
        </p:nvSpPr>
        <p:spPr>
          <a:xfrm>
            <a:off x="7441879" y="982009"/>
            <a:ext cx="3378523" cy="2118057"/>
          </a:xfrm>
          <a:prstGeom prst="rect">
            <a:avLst/>
          </a:prstGeom>
        </p:spPr>
        <p:txBody>
          <a:bodyPr/>
          <a:lstStyle>
            <a:lvl1pPr marL="0" indent="0">
              <a:buNone/>
              <a:defRPr sz="1200" b="0" i="0">
                <a:solidFill>
                  <a:srgbClr val="172E4C"/>
                </a:solidFill>
                <a:latin typeface="Avenir Next LT Pro" panose="020B0504020202020204" pitchFamily="34" charset="77"/>
              </a:defRPr>
            </a:lvl1pPr>
          </a:lstStyle>
          <a:p>
            <a:r>
              <a:rPr lang="en-US"/>
              <a:t>Photo</a:t>
            </a:r>
          </a:p>
        </p:txBody>
      </p:sp>
      <p:sp>
        <p:nvSpPr>
          <p:cNvPr id="7" name="Text Placeholder 10">
            <a:extLst>
              <a:ext uri="{FF2B5EF4-FFF2-40B4-BE49-F238E27FC236}">
                <a16:creationId xmlns:a16="http://schemas.microsoft.com/office/drawing/2014/main" id="{704982DB-0656-724E-A4CB-5CBAFE7056F7}"/>
              </a:ext>
            </a:extLst>
          </p:cNvPr>
          <p:cNvSpPr>
            <a:spLocks noGrp="1"/>
          </p:cNvSpPr>
          <p:nvPr>
            <p:ph type="body" sz="quarter" idx="13" hasCustomPrompt="1"/>
          </p:nvPr>
        </p:nvSpPr>
        <p:spPr>
          <a:xfrm>
            <a:off x="1371597" y="3748751"/>
            <a:ext cx="4061014" cy="30777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10" name="Text Placeholder 10">
            <a:extLst>
              <a:ext uri="{FF2B5EF4-FFF2-40B4-BE49-F238E27FC236}">
                <a16:creationId xmlns:a16="http://schemas.microsoft.com/office/drawing/2014/main" id="{686BF3EF-91B7-704A-A369-FB4304A6770A}"/>
              </a:ext>
            </a:extLst>
          </p:cNvPr>
          <p:cNvSpPr>
            <a:spLocks noGrp="1"/>
          </p:cNvSpPr>
          <p:nvPr>
            <p:ph type="body" sz="quarter" idx="14" hasCustomPrompt="1"/>
          </p:nvPr>
        </p:nvSpPr>
        <p:spPr>
          <a:xfrm>
            <a:off x="1371597" y="4223880"/>
            <a:ext cx="4061014" cy="1652111"/>
          </a:xfrm>
          <a:prstGeom prst="rect">
            <a:avLst/>
          </a:prstGeom>
        </p:spPr>
        <p:txBody>
          <a:bodyPr>
            <a:noAutofit/>
          </a:bodyPr>
          <a:lstStyle>
            <a:lvl1pPr marL="0" marR="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p:txBody>
      </p:sp>
      <p:sp>
        <p:nvSpPr>
          <p:cNvPr id="8" name="Picture Placeholder 2">
            <a:extLst>
              <a:ext uri="{FF2B5EF4-FFF2-40B4-BE49-F238E27FC236}">
                <a16:creationId xmlns:a16="http://schemas.microsoft.com/office/drawing/2014/main" id="{9B125E40-D647-A84D-9F26-83C1F627F864}"/>
              </a:ext>
            </a:extLst>
          </p:cNvPr>
          <p:cNvSpPr>
            <a:spLocks noGrp="1"/>
          </p:cNvSpPr>
          <p:nvPr>
            <p:ph type="pic" sz="quarter" idx="15" hasCustomPrompt="1"/>
          </p:nvPr>
        </p:nvSpPr>
        <p:spPr>
          <a:xfrm>
            <a:off x="7441878" y="3640533"/>
            <a:ext cx="3378523" cy="2118057"/>
          </a:xfrm>
          <a:prstGeom prst="rect">
            <a:avLst/>
          </a:prstGeom>
        </p:spPr>
        <p:txBody>
          <a:bodyPr/>
          <a:lstStyle>
            <a:lvl1pPr marL="0" indent="0">
              <a:buNone/>
              <a:defRPr sz="1200" b="0" i="0">
                <a:solidFill>
                  <a:srgbClr val="172E4C"/>
                </a:solidFill>
                <a:latin typeface="Avenir Next LT Pro" panose="020B0504020202020204" pitchFamily="34" charset="77"/>
              </a:defRPr>
            </a:lvl1pPr>
          </a:lstStyle>
          <a:p>
            <a:r>
              <a:rPr lang="en-US"/>
              <a:t>Photo</a:t>
            </a:r>
          </a:p>
        </p:txBody>
      </p:sp>
    </p:spTree>
    <p:extLst>
      <p:ext uri="{BB962C8B-B14F-4D97-AF65-F5344CB8AC3E}">
        <p14:creationId xmlns:p14="http://schemas.microsoft.com/office/powerpoint/2010/main" val="11137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body and four photo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87550A-A882-BA4C-AAC7-56440B58E697}"/>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11" name="Text Placeholder 10">
            <a:extLst>
              <a:ext uri="{FF2B5EF4-FFF2-40B4-BE49-F238E27FC236}">
                <a16:creationId xmlns:a16="http://schemas.microsoft.com/office/drawing/2014/main" id="{85CDEAD9-086C-0043-B6BB-8ED07F594EAC}"/>
              </a:ext>
            </a:extLst>
          </p:cNvPr>
          <p:cNvSpPr>
            <a:spLocks noGrp="1"/>
          </p:cNvSpPr>
          <p:nvPr>
            <p:ph type="body" sz="quarter" idx="10" hasCustomPrompt="1"/>
          </p:nvPr>
        </p:nvSpPr>
        <p:spPr>
          <a:xfrm>
            <a:off x="1371597" y="2816812"/>
            <a:ext cx="3899650" cy="39722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12" name="Text Placeholder 10">
            <a:extLst>
              <a:ext uri="{FF2B5EF4-FFF2-40B4-BE49-F238E27FC236}">
                <a16:creationId xmlns:a16="http://schemas.microsoft.com/office/drawing/2014/main" id="{C51EF94C-ABB1-9845-B2B6-78A4A6166714}"/>
              </a:ext>
            </a:extLst>
          </p:cNvPr>
          <p:cNvSpPr>
            <a:spLocks noGrp="1"/>
          </p:cNvSpPr>
          <p:nvPr>
            <p:ph type="body" sz="quarter" idx="11" hasCustomPrompt="1"/>
          </p:nvPr>
        </p:nvSpPr>
        <p:spPr>
          <a:xfrm>
            <a:off x="1371597" y="3291941"/>
            <a:ext cx="3899650" cy="1652111"/>
          </a:xfrm>
          <a:prstGeom prst="rect">
            <a:avLst/>
          </a:prstGeom>
        </p:spPr>
        <p:txBody>
          <a:bodyPr>
            <a:noAutofit/>
          </a:bodyPr>
          <a:lstStyle>
            <a:lvl1pPr marL="0" marR="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p:txBody>
      </p:sp>
      <p:sp>
        <p:nvSpPr>
          <p:cNvPr id="3" name="Picture Placeholder 2">
            <a:extLst>
              <a:ext uri="{FF2B5EF4-FFF2-40B4-BE49-F238E27FC236}">
                <a16:creationId xmlns:a16="http://schemas.microsoft.com/office/drawing/2014/main" id="{4961D5F7-9973-0E4A-9562-4577EDB8AEB0}"/>
              </a:ext>
            </a:extLst>
          </p:cNvPr>
          <p:cNvSpPr>
            <a:spLocks noGrp="1"/>
          </p:cNvSpPr>
          <p:nvPr>
            <p:ph type="pic" sz="quarter" idx="12" hasCustomPrompt="1"/>
          </p:nvPr>
        </p:nvSpPr>
        <p:spPr>
          <a:xfrm>
            <a:off x="5826706" y="1771577"/>
            <a:ext cx="2300869" cy="1442456"/>
          </a:xfrm>
          <a:prstGeom prst="rect">
            <a:avLst/>
          </a:prstGeom>
        </p:spPr>
        <p:txBody>
          <a:bodyPr/>
          <a:lstStyle>
            <a:lvl1pPr marL="0" indent="0">
              <a:buNone/>
              <a:defRPr sz="1200" b="0" i="0">
                <a:solidFill>
                  <a:srgbClr val="172E4C"/>
                </a:solidFill>
                <a:latin typeface="Avenir Next LT Pro" panose="020B0504020202020204" pitchFamily="34" charset="77"/>
              </a:defRPr>
            </a:lvl1pPr>
          </a:lstStyle>
          <a:p>
            <a:r>
              <a:rPr lang="en-US"/>
              <a:t>Photo</a:t>
            </a:r>
          </a:p>
        </p:txBody>
      </p:sp>
      <p:sp>
        <p:nvSpPr>
          <p:cNvPr id="8" name="Picture Placeholder 2">
            <a:extLst>
              <a:ext uri="{FF2B5EF4-FFF2-40B4-BE49-F238E27FC236}">
                <a16:creationId xmlns:a16="http://schemas.microsoft.com/office/drawing/2014/main" id="{9B125E40-D647-A84D-9F26-83C1F627F864}"/>
              </a:ext>
            </a:extLst>
          </p:cNvPr>
          <p:cNvSpPr>
            <a:spLocks noGrp="1"/>
          </p:cNvSpPr>
          <p:nvPr>
            <p:ph type="pic" sz="quarter" idx="15" hasCustomPrompt="1"/>
          </p:nvPr>
        </p:nvSpPr>
        <p:spPr>
          <a:xfrm>
            <a:off x="5826706" y="3761556"/>
            <a:ext cx="2300869" cy="1442456"/>
          </a:xfrm>
          <a:prstGeom prst="rect">
            <a:avLst/>
          </a:prstGeom>
        </p:spPr>
        <p:txBody>
          <a:bodyPr/>
          <a:lstStyle>
            <a:lvl1pPr marL="0" indent="0">
              <a:buNone/>
              <a:defRPr sz="1200" b="0" i="0">
                <a:solidFill>
                  <a:srgbClr val="172E4C"/>
                </a:solidFill>
                <a:latin typeface="Avenir Next LT Pro" panose="020B0504020202020204" pitchFamily="34" charset="77"/>
              </a:defRPr>
            </a:lvl1pPr>
          </a:lstStyle>
          <a:p>
            <a:r>
              <a:rPr lang="en-US"/>
              <a:t>Photo</a:t>
            </a:r>
          </a:p>
        </p:txBody>
      </p:sp>
      <p:sp>
        <p:nvSpPr>
          <p:cNvPr id="13" name="Picture Placeholder 2">
            <a:extLst>
              <a:ext uri="{FF2B5EF4-FFF2-40B4-BE49-F238E27FC236}">
                <a16:creationId xmlns:a16="http://schemas.microsoft.com/office/drawing/2014/main" id="{C568832C-B582-EE42-89FD-A715CA2CB495}"/>
              </a:ext>
            </a:extLst>
          </p:cNvPr>
          <p:cNvSpPr>
            <a:spLocks noGrp="1"/>
          </p:cNvSpPr>
          <p:nvPr>
            <p:ph type="pic" sz="quarter" idx="16" hasCustomPrompt="1"/>
          </p:nvPr>
        </p:nvSpPr>
        <p:spPr>
          <a:xfrm>
            <a:off x="8521670" y="1771577"/>
            <a:ext cx="2300869" cy="1442456"/>
          </a:xfrm>
          <a:prstGeom prst="rect">
            <a:avLst/>
          </a:prstGeom>
        </p:spPr>
        <p:txBody>
          <a:bodyPr/>
          <a:lstStyle>
            <a:lvl1pPr marL="0" indent="0">
              <a:buNone/>
              <a:defRPr sz="1200" b="0" i="0">
                <a:solidFill>
                  <a:srgbClr val="172E4C"/>
                </a:solidFill>
                <a:latin typeface="Avenir Next LT Pro" panose="020B0504020202020204" pitchFamily="34" charset="77"/>
              </a:defRPr>
            </a:lvl1pPr>
          </a:lstStyle>
          <a:p>
            <a:r>
              <a:rPr lang="en-US"/>
              <a:t>Photo</a:t>
            </a:r>
          </a:p>
        </p:txBody>
      </p:sp>
      <p:sp>
        <p:nvSpPr>
          <p:cNvPr id="14" name="Picture Placeholder 2">
            <a:extLst>
              <a:ext uri="{FF2B5EF4-FFF2-40B4-BE49-F238E27FC236}">
                <a16:creationId xmlns:a16="http://schemas.microsoft.com/office/drawing/2014/main" id="{D15E21D3-81B5-1C45-A313-752F352460C4}"/>
              </a:ext>
            </a:extLst>
          </p:cNvPr>
          <p:cNvSpPr>
            <a:spLocks noGrp="1"/>
          </p:cNvSpPr>
          <p:nvPr>
            <p:ph type="pic" sz="quarter" idx="17" hasCustomPrompt="1"/>
          </p:nvPr>
        </p:nvSpPr>
        <p:spPr>
          <a:xfrm>
            <a:off x="8521670" y="3761556"/>
            <a:ext cx="2300869" cy="1442456"/>
          </a:xfrm>
          <a:prstGeom prst="rect">
            <a:avLst/>
          </a:prstGeom>
        </p:spPr>
        <p:txBody>
          <a:bodyPr/>
          <a:lstStyle>
            <a:lvl1pPr marL="0" indent="0">
              <a:buNone/>
              <a:defRPr sz="1200" b="0" i="0">
                <a:solidFill>
                  <a:srgbClr val="172E4C"/>
                </a:solidFill>
                <a:latin typeface="Avenir Next LT Pro" panose="020B0504020202020204" pitchFamily="34" charset="77"/>
              </a:defRPr>
            </a:lvl1pPr>
          </a:lstStyle>
          <a:p>
            <a:r>
              <a:rPr lang="en-US"/>
              <a:t>Photo</a:t>
            </a:r>
          </a:p>
        </p:txBody>
      </p:sp>
    </p:spTree>
    <p:extLst>
      <p:ext uri="{BB962C8B-B14F-4D97-AF65-F5344CB8AC3E}">
        <p14:creationId xmlns:p14="http://schemas.microsoft.com/office/powerpoint/2010/main" val="130375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single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06FA77-095D-8347-BDED-36D9BCC2F27F}"/>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3" name="Picture Placeholder 2">
            <a:extLst>
              <a:ext uri="{FF2B5EF4-FFF2-40B4-BE49-F238E27FC236}">
                <a16:creationId xmlns:a16="http://schemas.microsoft.com/office/drawing/2014/main" id="{4961D5F7-9973-0E4A-9562-4577EDB8AEB0}"/>
              </a:ext>
            </a:extLst>
          </p:cNvPr>
          <p:cNvSpPr>
            <a:spLocks noGrp="1"/>
          </p:cNvSpPr>
          <p:nvPr>
            <p:ph type="pic" sz="quarter" idx="12" hasCustomPrompt="1"/>
          </p:nvPr>
        </p:nvSpPr>
        <p:spPr>
          <a:xfrm>
            <a:off x="1465728" y="880782"/>
            <a:ext cx="9260543" cy="5096435"/>
          </a:xfrm>
          <a:prstGeom prst="rect">
            <a:avLst/>
          </a:prstGeom>
        </p:spPr>
        <p:txBody>
          <a:bodyPr/>
          <a:lstStyle>
            <a:lvl1pPr marL="0" indent="0">
              <a:buNone/>
              <a:defRPr sz="1200" b="0" i="0">
                <a:solidFill>
                  <a:srgbClr val="172E4C"/>
                </a:solidFill>
                <a:latin typeface="Avenir Next LT Pro" panose="020B0504020202020204" pitchFamily="34" charset="77"/>
              </a:defRPr>
            </a:lvl1pPr>
          </a:lstStyle>
          <a:p>
            <a:r>
              <a:rPr lang="en-US"/>
              <a:t>Photo</a:t>
            </a:r>
          </a:p>
        </p:txBody>
      </p:sp>
    </p:spTree>
    <p:extLst>
      <p:ext uri="{BB962C8B-B14F-4D97-AF65-F5344CB8AC3E}">
        <p14:creationId xmlns:p14="http://schemas.microsoft.com/office/powerpoint/2010/main" val="248954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body and 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0C22CE-5066-5847-B209-88D2B766A01A}"/>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3484F624-C2CE-ED4B-BE3B-0484B70E4640}"/>
              </a:ext>
            </a:extLst>
          </p:cNvPr>
          <p:cNvGraphicFramePr/>
          <p:nvPr userDrawn="1">
            <p:extLst>
              <p:ext uri="{D42A27DB-BD31-4B8C-83A1-F6EECF244321}">
                <p14:modId xmlns:p14="http://schemas.microsoft.com/office/powerpoint/2010/main" val="2554478262"/>
              </p:ext>
            </p:extLst>
          </p:nvPr>
        </p:nvGraphicFramePr>
        <p:xfrm>
          <a:off x="5175696" y="1235446"/>
          <a:ext cx="6580659" cy="438710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0">
            <a:extLst>
              <a:ext uri="{FF2B5EF4-FFF2-40B4-BE49-F238E27FC236}">
                <a16:creationId xmlns:a16="http://schemas.microsoft.com/office/drawing/2014/main" id="{8F55901F-CC5C-514C-86F6-45090936A855}"/>
              </a:ext>
            </a:extLst>
          </p:cNvPr>
          <p:cNvSpPr>
            <a:spLocks noGrp="1"/>
          </p:cNvSpPr>
          <p:nvPr>
            <p:ph type="body" sz="quarter" idx="10" hasCustomPrompt="1"/>
          </p:nvPr>
        </p:nvSpPr>
        <p:spPr>
          <a:xfrm>
            <a:off x="1371597" y="2816812"/>
            <a:ext cx="3899650" cy="39722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9" name="Text Placeholder 10">
            <a:extLst>
              <a:ext uri="{FF2B5EF4-FFF2-40B4-BE49-F238E27FC236}">
                <a16:creationId xmlns:a16="http://schemas.microsoft.com/office/drawing/2014/main" id="{CB4F4C5C-B59A-974F-ADEB-E2B4F362DC62}"/>
              </a:ext>
            </a:extLst>
          </p:cNvPr>
          <p:cNvSpPr>
            <a:spLocks noGrp="1"/>
          </p:cNvSpPr>
          <p:nvPr>
            <p:ph type="body" sz="quarter" idx="11" hasCustomPrompt="1"/>
          </p:nvPr>
        </p:nvSpPr>
        <p:spPr>
          <a:xfrm>
            <a:off x="1371597" y="3291941"/>
            <a:ext cx="3899650" cy="1652111"/>
          </a:xfrm>
          <a:prstGeom prst="rect">
            <a:avLst/>
          </a:prstGeom>
        </p:spPr>
        <p:txBody>
          <a:bodyPr>
            <a:noAutofit/>
          </a:bodyPr>
          <a:lstStyle>
            <a:lvl1pPr marL="0" marR="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p:txBody>
      </p:sp>
      <p:pic>
        <p:nvPicPr>
          <p:cNvPr id="10" name="Graphic 9">
            <a:extLst>
              <a:ext uri="{FF2B5EF4-FFF2-40B4-BE49-F238E27FC236}">
                <a16:creationId xmlns:a16="http://schemas.microsoft.com/office/drawing/2014/main" id="{FE3A7D6D-53A9-7C40-8BE4-4BF985EAD4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37913" y="6299058"/>
            <a:ext cx="1650654" cy="269685"/>
          </a:xfrm>
          <a:prstGeom prst="rect">
            <a:avLst/>
          </a:prstGeom>
        </p:spPr>
      </p:pic>
    </p:spTree>
    <p:extLst>
      <p:ext uri="{BB962C8B-B14F-4D97-AF65-F5344CB8AC3E}">
        <p14:creationId xmlns:p14="http://schemas.microsoft.com/office/powerpoint/2010/main" val="172239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1259178-85D8-0645-9617-4EF3799E375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631236" y="4702912"/>
            <a:ext cx="2173357" cy="355084"/>
          </a:xfrm>
          <a:prstGeom prst="rect">
            <a:avLst/>
          </a:prstGeom>
        </p:spPr>
      </p:pic>
      <p:sp>
        <p:nvSpPr>
          <p:cNvPr id="3" name="Text Placeholder 12">
            <a:extLst>
              <a:ext uri="{FF2B5EF4-FFF2-40B4-BE49-F238E27FC236}">
                <a16:creationId xmlns:a16="http://schemas.microsoft.com/office/drawing/2014/main" id="{088CCEC6-F118-7647-BCAC-C1662F4B13BD}"/>
              </a:ext>
            </a:extLst>
          </p:cNvPr>
          <p:cNvSpPr txBox="1">
            <a:spLocks/>
          </p:cNvSpPr>
          <p:nvPr userDrawn="1"/>
        </p:nvSpPr>
        <p:spPr>
          <a:xfrm>
            <a:off x="1626815" y="2587950"/>
            <a:ext cx="8256587" cy="46166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kern="1200">
                <a:solidFill>
                  <a:srgbClr val="172E4C"/>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t>Title is Avenir Next LT Pro Regular 24pt</a:t>
            </a:r>
          </a:p>
        </p:txBody>
      </p:sp>
      <p:sp>
        <p:nvSpPr>
          <p:cNvPr id="5" name="Text Placeholder 12">
            <a:extLst>
              <a:ext uri="{FF2B5EF4-FFF2-40B4-BE49-F238E27FC236}">
                <a16:creationId xmlns:a16="http://schemas.microsoft.com/office/drawing/2014/main" id="{1F659CB3-1904-CB4D-804B-7EE61D10CCA5}"/>
              </a:ext>
            </a:extLst>
          </p:cNvPr>
          <p:cNvSpPr txBox="1">
            <a:spLocks/>
          </p:cNvSpPr>
          <p:nvPr userDrawn="1"/>
        </p:nvSpPr>
        <p:spPr>
          <a:xfrm>
            <a:off x="1626815" y="3049615"/>
            <a:ext cx="8256587" cy="46166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kern="1200">
                <a:solidFill>
                  <a:srgbClr val="172E4C"/>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venir Next LT Pro Light" panose="020B0304020202020204" pitchFamily="34" charset="77"/>
              </a:rPr>
              <a:t>Subtitle is Avenir Next LT Pro Light 18pt </a:t>
            </a:r>
          </a:p>
        </p:txBody>
      </p:sp>
    </p:spTree>
    <p:extLst>
      <p:ext uri="{BB962C8B-B14F-4D97-AF65-F5344CB8AC3E}">
        <p14:creationId xmlns:p14="http://schemas.microsoft.com/office/powerpoint/2010/main" val="3326673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5" r:id="rId7"/>
    <p:sldLayoutId id="2147483663" r:id="rId8"/>
    <p:sldLayoutId id="2147483651" r:id="rId9"/>
    <p:sldLayoutId id="214748365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aggie.woods@nc.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cbroadband.gov/funding-programs/digital-equity-gran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sv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4.xml"/><Relationship Id="rId5" Type="http://schemas.openxmlformats.org/officeDocument/2006/relationships/tags" Target="../tags/tag5.xml"/><Relationship Id="rId15" Type="http://schemas.openxmlformats.org/officeDocument/2006/relationships/image" Target="../media/image6.svg"/><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c.gov/your-government/state-organiza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orms.office.com/g/SN8v5C5ze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maggie.woods@nc.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003FA-5283-4623-6033-733347A7A06D}"/>
              </a:ext>
            </a:extLst>
          </p:cNvPr>
          <p:cNvSpPr>
            <a:spLocks noGrp="1"/>
          </p:cNvSpPr>
          <p:nvPr>
            <p:ph type="body" sz="quarter" idx="10"/>
          </p:nvPr>
        </p:nvSpPr>
        <p:spPr/>
        <p:txBody>
          <a:bodyPr/>
          <a:lstStyle/>
          <a:p>
            <a:r>
              <a:rPr lang="en-US" sz="3600" b="1"/>
              <a:t>Interagency Digital Equity Grant Information Session</a:t>
            </a:r>
          </a:p>
        </p:txBody>
      </p:sp>
      <p:sp>
        <p:nvSpPr>
          <p:cNvPr id="3" name="Text Placeholder 2">
            <a:extLst>
              <a:ext uri="{FF2B5EF4-FFF2-40B4-BE49-F238E27FC236}">
                <a16:creationId xmlns:a16="http://schemas.microsoft.com/office/drawing/2014/main" id="{0C2BEFA6-AC52-AB55-065D-D4F86366BD3B}"/>
              </a:ext>
            </a:extLst>
          </p:cNvPr>
          <p:cNvSpPr>
            <a:spLocks noGrp="1"/>
          </p:cNvSpPr>
          <p:nvPr>
            <p:ph type="body" sz="quarter" idx="11"/>
          </p:nvPr>
        </p:nvSpPr>
        <p:spPr>
          <a:xfrm>
            <a:off x="1626814" y="3796858"/>
            <a:ext cx="8256587" cy="461665"/>
          </a:xfrm>
        </p:spPr>
        <p:txBody>
          <a:bodyPr/>
          <a:lstStyle/>
          <a:p>
            <a:r>
              <a:rPr lang="en-US"/>
              <a:t>NCDIT Office of Digital Equity and Literacy</a:t>
            </a:r>
          </a:p>
        </p:txBody>
      </p:sp>
    </p:spTree>
    <p:extLst>
      <p:ext uri="{BB962C8B-B14F-4D97-AF65-F5344CB8AC3E}">
        <p14:creationId xmlns:p14="http://schemas.microsoft.com/office/powerpoint/2010/main" val="205884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BAE706-5EC7-E940-80F5-E5438CBD14E4}"/>
              </a:ext>
            </a:extLst>
          </p:cNvPr>
          <p:cNvSpPr>
            <a:spLocks noGrp="1"/>
          </p:cNvSpPr>
          <p:nvPr>
            <p:ph type="body" sz="quarter" idx="10"/>
          </p:nvPr>
        </p:nvSpPr>
        <p:spPr>
          <a:xfrm>
            <a:off x="208670" y="318796"/>
            <a:ext cx="11774660" cy="690854"/>
          </a:xfrm>
        </p:spPr>
        <p:txBody>
          <a:bodyPr/>
          <a:lstStyle/>
          <a:p>
            <a:r>
              <a:rPr lang="en-US" sz="3200" cap="all">
                <a:solidFill>
                  <a:srgbClr val="4472C4">
                    <a:lumMod val="50000"/>
                  </a:srgbClr>
                </a:solidFill>
                <a:latin typeface="Avenir Next LT Pro" panose="020B0504020202020204" pitchFamily="34" charset="0"/>
                <a:ea typeface="Cambria" charset="0"/>
                <a:cs typeface="Arial" panose="020B0604020202020204" pitchFamily="34" charset="0"/>
              </a:rPr>
              <a:t>Project Narrative</a:t>
            </a:r>
          </a:p>
        </p:txBody>
      </p:sp>
      <p:cxnSp>
        <p:nvCxnSpPr>
          <p:cNvPr id="4" name="Straight Connector 3">
            <a:extLst>
              <a:ext uri="{FF2B5EF4-FFF2-40B4-BE49-F238E27FC236}">
                <a16:creationId xmlns:a16="http://schemas.microsoft.com/office/drawing/2014/main" id="{8ECD4C67-DB84-495E-B295-01B850A63808}"/>
              </a:ext>
            </a:extLst>
          </p:cNvPr>
          <p:cNvCxnSpPr>
            <a:cxnSpLocks/>
          </p:cNvCxnSpPr>
          <p:nvPr/>
        </p:nvCxnSpPr>
        <p:spPr>
          <a:xfrm flipH="1">
            <a:off x="208670" y="854330"/>
            <a:ext cx="11774660" cy="0"/>
          </a:xfrm>
          <a:prstGeom prst="line">
            <a:avLst/>
          </a:prstGeom>
          <a:ln w="76200">
            <a:solidFill>
              <a:srgbClr val="0070C0">
                <a:alpha val="9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FC45E4-3D23-4D1D-AD8F-584372818B46}"/>
              </a:ext>
            </a:extLst>
          </p:cNvPr>
          <p:cNvSpPr txBox="1"/>
          <p:nvPr/>
        </p:nvSpPr>
        <p:spPr>
          <a:xfrm>
            <a:off x="360556" y="1248937"/>
            <a:ext cx="11340790" cy="4508927"/>
          </a:xfrm>
          <a:prstGeom prst="rect">
            <a:avLst/>
          </a:prstGeom>
          <a:noFill/>
        </p:spPr>
        <p:txBody>
          <a:bodyPr wrap="square" rtlCol="0">
            <a:spAutoFit/>
          </a:bodyPr>
          <a:lstStyle/>
          <a:p>
            <a:pPr algn="l" rtl="0" fontAlgn="base"/>
            <a:r>
              <a:rPr lang="en-US" b="1">
                <a:solidFill>
                  <a:srgbClr val="0E101A"/>
                </a:solidFill>
                <a:latin typeface="Avenir Next LT Pro" panose="020B0504020202020204" pitchFamily="34" charset="0"/>
              </a:rPr>
              <a:t>Scope of the Project</a:t>
            </a:r>
          </a:p>
          <a:p>
            <a:pPr marL="285750" indent="-285750" algn="l" rtl="0" fontAlgn="base">
              <a:spcBef>
                <a:spcPts val="600"/>
              </a:spcBef>
              <a:buFont typeface="Arial" panose="020B0604020202020204" pitchFamily="34" charset="0"/>
              <a:buChar char="•"/>
            </a:pPr>
            <a:r>
              <a:rPr lang="en-US" b="0" i="0">
                <a:solidFill>
                  <a:srgbClr val="0E101A"/>
                </a:solidFill>
                <a:effectLst/>
                <a:latin typeface="Avenir Next LT Pro" panose="020B0504020202020204" pitchFamily="34" charset="0"/>
              </a:rPr>
              <a:t>Provide a detailed description of all major project activities  </a:t>
            </a:r>
          </a:p>
          <a:p>
            <a:pPr marL="285750" indent="-285750" algn="l" rtl="0" fontAlgn="base">
              <a:spcBef>
                <a:spcPts val="600"/>
              </a:spcBef>
              <a:buFont typeface="Arial" panose="020B0604020202020204" pitchFamily="34" charset="0"/>
              <a:buChar char="•"/>
            </a:pPr>
            <a:r>
              <a:rPr lang="en-US" b="0" i="0">
                <a:solidFill>
                  <a:srgbClr val="0E101A"/>
                </a:solidFill>
                <a:effectLst/>
                <a:latin typeface="Avenir Next LT Pro" panose="020B0504020202020204" pitchFamily="34" charset="0"/>
              </a:rPr>
              <a:t>Describe in detail how the project activities will advance digital equity </a:t>
            </a:r>
          </a:p>
          <a:p>
            <a:pPr marL="285750" indent="-285750" algn="l" rtl="0" fontAlgn="base">
              <a:spcBef>
                <a:spcPts val="600"/>
              </a:spcBef>
              <a:buFont typeface="Arial" panose="020B0604020202020204" pitchFamily="34" charset="0"/>
              <a:buChar char="•"/>
            </a:pPr>
            <a:r>
              <a:rPr lang="en-US" b="0" i="0">
                <a:solidFill>
                  <a:srgbClr val="0E101A"/>
                </a:solidFill>
                <a:effectLst/>
                <a:latin typeface="Avenir Next LT Pro" panose="020B0504020202020204" pitchFamily="34" charset="0"/>
              </a:rPr>
              <a:t>Describe your entity’s experience working in digital equity (if applicable). If your entity does not have experience working in digital equity, how will you build your expertise? </a:t>
            </a:r>
          </a:p>
          <a:p>
            <a:pPr marL="285750" indent="-285750" algn="l" rtl="0" fontAlgn="base">
              <a:spcBef>
                <a:spcPts val="600"/>
              </a:spcBef>
              <a:buFont typeface="Arial" panose="020B0604020202020204" pitchFamily="34" charset="0"/>
              <a:buChar char="•"/>
            </a:pPr>
            <a:r>
              <a:rPr lang="en-US" b="0" i="0">
                <a:solidFill>
                  <a:srgbClr val="0E101A"/>
                </a:solidFill>
                <a:effectLst/>
                <a:latin typeface="Avenir Next LT Pro" panose="020B0504020202020204" pitchFamily="34" charset="0"/>
              </a:rPr>
              <a:t>Describe your entity’s staff capacity for this project. Describe any positions you plan to hire to increase your capacity.</a:t>
            </a:r>
          </a:p>
          <a:p>
            <a:pPr marL="285750" indent="-285750" algn="l" rtl="0" fontAlgn="base">
              <a:buFont typeface="Arial" panose="020B0604020202020204" pitchFamily="34" charset="0"/>
              <a:buChar char="•"/>
            </a:pPr>
            <a:endParaRPr lang="en-US">
              <a:solidFill>
                <a:srgbClr val="0E101A"/>
              </a:solidFill>
              <a:latin typeface="Avenir Next LT Pro" panose="020B0504020202020204" pitchFamily="34" charset="0"/>
            </a:endParaRPr>
          </a:p>
          <a:p>
            <a:pPr fontAlgn="base"/>
            <a:r>
              <a:rPr lang="en-US" b="1" i="0">
                <a:solidFill>
                  <a:srgbClr val="0E101A"/>
                </a:solidFill>
                <a:effectLst/>
                <a:latin typeface="Avenir Next LT Pro" panose="020B0504020202020204" pitchFamily="34" charset="0"/>
              </a:rPr>
              <a:t>Area and Population Served</a:t>
            </a:r>
          </a:p>
          <a:p>
            <a:pPr marL="285750" indent="-285750" algn="l" rtl="0" fontAlgn="base">
              <a:spcBef>
                <a:spcPts val="600"/>
              </a:spcBef>
              <a:buFont typeface="Arial" panose="020B0604020202020204" pitchFamily="34" charset="0"/>
              <a:buChar char="•"/>
            </a:pPr>
            <a:r>
              <a:rPr lang="en-US">
                <a:solidFill>
                  <a:srgbClr val="0E101A"/>
                </a:solidFill>
                <a:latin typeface="Avenir Next LT Pro" panose="020B0504020202020204" pitchFamily="34" charset="0"/>
              </a:rPr>
              <a:t>What geographic area will your project serve?  </a:t>
            </a:r>
          </a:p>
          <a:p>
            <a:pPr marL="285750" indent="-285750" algn="l" rtl="0" fontAlgn="base">
              <a:spcBef>
                <a:spcPts val="600"/>
              </a:spcBef>
              <a:buFont typeface="Arial" panose="020B0604020202020204" pitchFamily="34" charset="0"/>
              <a:buChar char="•"/>
            </a:pPr>
            <a:r>
              <a:rPr lang="en-US">
                <a:solidFill>
                  <a:srgbClr val="0E101A"/>
                </a:solidFill>
                <a:latin typeface="Avenir Next LT Pro" panose="020B0504020202020204" pitchFamily="34" charset="0"/>
              </a:rPr>
              <a:t>Who will your project serve? What are their biggest digital needs? </a:t>
            </a:r>
          </a:p>
          <a:p>
            <a:pPr marL="285750" indent="-285750" algn="l" rtl="0" fontAlgn="base">
              <a:spcBef>
                <a:spcPts val="600"/>
              </a:spcBef>
              <a:buFont typeface="Arial" panose="020B0604020202020204" pitchFamily="34" charset="0"/>
              <a:buChar char="•"/>
            </a:pPr>
            <a:r>
              <a:rPr lang="en-US">
                <a:solidFill>
                  <a:srgbClr val="0E101A"/>
                </a:solidFill>
                <a:latin typeface="Avenir Next LT Pro" panose="020B0504020202020204" pitchFamily="34" charset="0"/>
              </a:rPr>
              <a:t>Which priority populations outlined above will your project serve? What is your experience serving this/these population(s)?</a:t>
            </a:r>
          </a:p>
          <a:p>
            <a:pPr marL="285750" indent="-285750" algn="l" rtl="0" fontAlgn="base">
              <a:buFont typeface="Arial" panose="020B0604020202020204" pitchFamily="34" charset="0"/>
              <a:buChar char="•"/>
            </a:pPr>
            <a:endParaRPr lang="en-US" sz="18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54769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BAE706-5EC7-E940-80F5-E5438CBD14E4}"/>
              </a:ext>
            </a:extLst>
          </p:cNvPr>
          <p:cNvSpPr>
            <a:spLocks noGrp="1"/>
          </p:cNvSpPr>
          <p:nvPr>
            <p:ph type="body" sz="quarter" idx="10"/>
          </p:nvPr>
        </p:nvSpPr>
        <p:spPr>
          <a:xfrm>
            <a:off x="208670" y="318796"/>
            <a:ext cx="11774660" cy="690854"/>
          </a:xfrm>
        </p:spPr>
        <p:txBody>
          <a:bodyPr/>
          <a:lstStyle/>
          <a:p>
            <a:r>
              <a:rPr lang="en-US" sz="3200" cap="all">
                <a:solidFill>
                  <a:srgbClr val="4472C4">
                    <a:lumMod val="50000"/>
                  </a:srgbClr>
                </a:solidFill>
                <a:latin typeface="Avenir Next LT Pro" panose="020B0504020202020204" pitchFamily="34" charset="0"/>
                <a:ea typeface="Cambria" charset="0"/>
                <a:cs typeface="Arial" panose="020B0604020202020204" pitchFamily="34" charset="0"/>
              </a:rPr>
              <a:t>Project Narrative Cont.</a:t>
            </a:r>
          </a:p>
        </p:txBody>
      </p:sp>
      <p:cxnSp>
        <p:nvCxnSpPr>
          <p:cNvPr id="4" name="Straight Connector 3">
            <a:extLst>
              <a:ext uri="{FF2B5EF4-FFF2-40B4-BE49-F238E27FC236}">
                <a16:creationId xmlns:a16="http://schemas.microsoft.com/office/drawing/2014/main" id="{8ECD4C67-DB84-495E-B295-01B850A63808}"/>
              </a:ext>
            </a:extLst>
          </p:cNvPr>
          <p:cNvCxnSpPr>
            <a:cxnSpLocks/>
          </p:cNvCxnSpPr>
          <p:nvPr/>
        </p:nvCxnSpPr>
        <p:spPr>
          <a:xfrm flipH="1">
            <a:off x="208670" y="854330"/>
            <a:ext cx="11774660" cy="0"/>
          </a:xfrm>
          <a:prstGeom prst="line">
            <a:avLst/>
          </a:prstGeom>
          <a:ln w="76200">
            <a:solidFill>
              <a:srgbClr val="0070C0">
                <a:alpha val="9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FC45E4-3D23-4D1D-AD8F-584372818B46}"/>
              </a:ext>
            </a:extLst>
          </p:cNvPr>
          <p:cNvSpPr txBox="1"/>
          <p:nvPr/>
        </p:nvSpPr>
        <p:spPr>
          <a:xfrm>
            <a:off x="360556" y="1248937"/>
            <a:ext cx="11340790" cy="3524042"/>
          </a:xfrm>
          <a:prstGeom prst="rect">
            <a:avLst/>
          </a:prstGeom>
          <a:noFill/>
        </p:spPr>
        <p:txBody>
          <a:bodyPr wrap="square" rtlCol="0">
            <a:spAutoFit/>
          </a:bodyPr>
          <a:lstStyle/>
          <a:p>
            <a:pPr algn="l" rtl="0" fontAlgn="base"/>
            <a:r>
              <a:rPr lang="en-US" b="1">
                <a:solidFill>
                  <a:srgbClr val="0E101A"/>
                </a:solidFill>
                <a:latin typeface="Avenir Next LT Pro" panose="020B0504020202020204" pitchFamily="34" charset="0"/>
              </a:rPr>
              <a:t>Intended Outcomes and Metrics </a:t>
            </a:r>
          </a:p>
          <a:p>
            <a:pPr marL="285750" indent="-285750" algn="l" rtl="0" fontAlgn="base">
              <a:spcBef>
                <a:spcPts val="600"/>
              </a:spcBef>
              <a:buFont typeface="Arial" panose="020B0604020202020204" pitchFamily="34" charset="0"/>
              <a:buChar char="•"/>
            </a:pPr>
            <a:r>
              <a:rPr lang="en-US">
                <a:solidFill>
                  <a:srgbClr val="0E101A"/>
                </a:solidFill>
                <a:latin typeface="Avenir Next LT Pro" panose="020B0504020202020204" pitchFamily="34" charset="0"/>
              </a:rPr>
              <a:t>What are your intended outcome(s) and metrics for the project? How will you define success? </a:t>
            </a:r>
          </a:p>
          <a:p>
            <a:pPr marL="285750" indent="-285750" algn="l" rtl="0" fontAlgn="base">
              <a:spcBef>
                <a:spcPts val="600"/>
              </a:spcBef>
              <a:buFont typeface="Arial" panose="020B0604020202020204" pitchFamily="34" charset="0"/>
              <a:buChar char="•"/>
            </a:pPr>
            <a:r>
              <a:rPr lang="en-US">
                <a:solidFill>
                  <a:srgbClr val="0E101A"/>
                </a:solidFill>
                <a:latin typeface="Avenir Next LT Pro" panose="020B0504020202020204" pitchFamily="34" charset="0"/>
              </a:rPr>
              <a:t>What tangible activities will you accomplish within the first year? </a:t>
            </a:r>
          </a:p>
          <a:p>
            <a:pPr marL="285750" indent="-285750" algn="l" rtl="0" fontAlgn="base">
              <a:spcBef>
                <a:spcPts val="600"/>
              </a:spcBef>
              <a:buFont typeface="Arial" panose="020B0604020202020204" pitchFamily="34" charset="0"/>
              <a:buChar char="•"/>
            </a:pPr>
            <a:r>
              <a:rPr lang="en-US">
                <a:solidFill>
                  <a:srgbClr val="0E101A"/>
                </a:solidFill>
                <a:latin typeface="Avenir Next LT Pro" panose="020B0504020202020204" pitchFamily="34" charset="0"/>
              </a:rPr>
              <a:t>How will you share what you learn outside your agency?  </a:t>
            </a:r>
          </a:p>
          <a:p>
            <a:pPr algn="l" rtl="0" fontAlgn="base"/>
            <a:r>
              <a:rPr lang="en-US" b="1">
                <a:solidFill>
                  <a:srgbClr val="0E101A"/>
                </a:solidFill>
                <a:latin typeface="Avenir Next LT Pro" panose="020B0504020202020204" pitchFamily="34" charset="0"/>
              </a:rPr>
              <a:t> </a:t>
            </a:r>
          </a:p>
          <a:p>
            <a:pPr algn="l" rtl="0" fontAlgn="base"/>
            <a:r>
              <a:rPr lang="en-US" b="1">
                <a:solidFill>
                  <a:srgbClr val="0E101A"/>
                </a:solidFill>
                <a:latin typeface="Avenir Next LT Pro" panose="020B0504020202020204" pitchFamily="34" charset="0"/>
              </a:rPr>
              <a:t>Partners and Local Engagement </a:t>
            </a:r>
          </a:p>
          <a:p>
            <a:pPr marL="285750" indent="-285750" algn="l" rtl="0" fontAlgn="base">
              <a:spcBef>
                <a:spcPts val="600"/>
              </a:spcBef>
              <a:buFont typeface="Arial" panose="020B0604020202020204" pitchFamily="34" charset="0"/>
              <a:buChar char="•"/>
            </a:pPr>
            <a:r>
              <a:rPr lang="en-US">
                <a:solidFill>
                  <a:srgbClr val="0E101A"/>
                </a:solidFill>
                <a:latin typeface="Avenir Next LT Pro" panose="020B0504020202020204" pitchFamily="34" charset="0"/>
              </a:rPr>
              <a:t>Include a list of partners involved in the project and describe their role. If all partners aren’t yet identified, describe process for identifying partners. </a:t>
            </a:r>
          </a:p>
          <a:p>
            <a:pPr algn="l" rtl="0" fontAlgn="base"/>
            <a:r>
              <a:rPr lang="en-US" b="1">
                <a:solidFill>
                  <a:srgbClr val="0E101A"/>
                </a:solidFill>
                <a:latin typeface="Avenir Next LT Pro" panose="020B0504020202020204" pitchFamily="34" charset="0"/>
              </a:rPr>
              <a:t> </a:t>
            </a:r>
          </a:p>
          <a:p>
            <a:pPr algn="l" rtl="0" fontAlgn="base"/>
            <a:r>
              <a:rPr lang="en-US" b="1">
                <a:solidFill>
                  <a:srgbClr val="0E101A"/>
                </a:solidFill>
                <a:latin typeface="Avenir Next LT Pro" panose="020B0504020202020204" pitchFamily="34" charset="0"/>
              </a:rPr>
              <a:t>Potential Obstacles </a:t>
            </a:r>
          </a:p>
          <a:p>
            <a:pPr marL="285750" indent="-285750" algn="l" rtl="0" fontAlgn="base">
              <a:spcBef>
                <a:spcPts val="600"/>
              </a:spcBef>
              <a:buFont typeface="Arial" panose="020B0604020202020204" pitchFamily="34" charset="0"/>
              <a:buChar char="•"/>
            </a:pPr>
            <a:r>
              <a:rPr lang="en-US">
                <a:solidFill>
                  <a:srgbClr val="0E101A"/>
                </a:solidFill>
                <a:latin typeface="Avenir Next LT Pro" panose="020B0504020202020204" pitchFamily="34" charset="0"/>
              </a:rPr>
              <a:t>Discuss any barriers or obstacles you might encounter. </a:t>
            </a:r>
            <a:endParaRPr lang="en-US" sz="180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86398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BAE706-5EC7-E940-80F5-E5438CBD14E4}"/>
              </a:ext>
            </a:extLst>
          </p:cNvPr>
          <p:cNvSpPr>
            <a:spLocks noGrp="1"/>
          </p:cNvSpPr>
          <p:nvPr>
            <p:ph type="body" sz="quarter" idx="10"/>
          </p:nvPr>
        </p:nvSpPr>
        <p:spPr>
          <a:xfrm>
            <a:off x="208670" y="318796"/>
            <a:ext cx="11774660" cy="690854"/>
          </a:xfrm>
        </p:spPr>
        <p:txBody>
          <a:bodyPr/>
          <a:lstStyle/>
          <a:p>
            <a:r>
              <a:rPr lang="en-US" sz="3200" b="0" cap="all">
                <a:solidFill>
                  <a:srgbClr val="4472C4">
                    <a:lumMod val="50000"/>
                  </a:srgbClr>
                </a:solidFill>
                <a:latin typeface="Avenir Next LT Pro" panose="020B0504020202020204" pitchFamily="34" charset="0"/>
                <a:ea typeface="Cambria" charset="0"/>
                <a:cs typeface="Arial" panose="020B0604020202020204" pitchFamily="34" charset="0"/>
              </a:rPr>
              <a:t>Questions?</a:t>
            </a:r>
          </a:p>
        </p:txBody>
      </p:sp>
      <p:sp>
        <p:nvSpPr>
          <p:cNvPr id="5" name="Rectangle 4">
            <a:extLst>
              <a:ext uri="{FF2B5EF4-FFF2-40B4-BE49-F238E27FC236}">
                <a16:creationId xmlns:a16="http://schemas.microsoft.com/office/drawing/2014/main" id="{5B4E6866-5D04-0EB2-E26C-0B150F5FAA95}"/>
              </a:ext>
            </a:extLst>
          </p:cNvPr>
          <p:cNvSpPr/>
          <p:nvPr/>
        </p:nvSpPr>
        <p:spPr>
          <a:xfrm>
            <a:off x="312234" y="6322742"/>
            <a:ext cx="9723864" cy="245327"/>
          </a:xfrm>
          <a:prstGeom prst="rect">
            <a:avLst/>
          </a:prstGeom>
          <a:solidFill>
            <a:srgbClr val="172E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34432F-54A2-7217-F63A-1BA022B0D83C}"/>
              </a:ext>
            </a:extLst>
          </p:cNvPr>
          <p:cNvSpPr/>
          <p:nvPr/>
        </p:nvSpPr>
        <p:spPr>
          <a:xfrm>
            <a:off x="11879766" y="6322742"/>
            <a:ext cx="189571" cy="245326"/>
          </a:xfrm>
          <a:prstGeom prst="rect">
            <a:avLst/>
          </a:prstGeom>
          <a:solidFill>
            <a:srgbClr val="172E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908D419-7C11-42FA-DCCB-313DA6A75412}"/>
              </a:ext>
            </a:extLst>
          </p:cNvPr>
          <p:cNvCxnSpPr>
            <a:cxnSpLocks/>
          </p:cNvCxnSpPr>
          <p:nvPr/>
        </p:nvCxnSpPr>
        <p:spPr>
          <a:xfrm flipH="1">
            <a:off x="208670" y="854330"/>
            <a:ext cx="11774660" cy="0"/>
          </a:xfrm>
          <a:prstGeom prst="line">
            <a:avLst/>
          </a:prstGeom>
          <a:ln w="25400">
            <a:solidFill>
              <a:srgbClr val="172E4D"/>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C64B13FC-78CF-E578-E230-8B32D8FEA643}"/>
              </a:ext>
            </a:extLst>
          </p:cNvPr>
          <p:cNvSpPr txBox="1">
            <a:spLocks/>
          </p:cNvSpPr>
          <p:nvPr/>
        </p:nvSpPr>
        <p:spPr>
          <a:xfrm>
            <a:off x="609600" y="1545185"/>
            <a:ext cx="10825018" cy="3359324"/>
          </a:xfrm>
          <a:prstGeom prst="rect">
            <a:avLst/>
          </a:prstGeom>
          <a:ln>
            <a:noFill/>
          </a:ln>
        </p:spPr>
        <p:txBody>
          <a:bodyPr wrap="none">
            <a:noAutofit/>
          </a:bodyPr>
          <a:lstStyle>
            <a:lvl1pPr marL="0" marR="0" indent="0" algn="l" defTabSz="914400" rtl="0" eaLnBrk="1" fontAlgn="t" latinLnBrk="0" hangingPunct="0">
              <a:lnSpc>
                <a:spcPct val="150000"/>
              </a:lnSpc>
              <a:spcBef>
                <a:spcPts val="400"/>
              </a:spcBef>
              <a:spcAft>
                <a:spcPts val="0"/>
              </a:spcAft>
              <a:buClrTx/>
              <a:buSzTx/>
              <a:buFont typeface="Arial" panose="020B0604020202020204" pitchFamily="34" charset="0"/>
              <a:buNone/>
              <a:tabLst/>
              <a:defRPr sz="1200" b="0" i="0" kern="1200">
                <a:solidFill>
                  <a:schemeClr val="tx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en-US" sz="2400" b="1" dirty="0"/>
              <a:t>Maggie Woods</a:t>
            </a:r>
            <a:br>
              <a:rPr lang="en-US" sz="2400" dirty="0"/>
            </a:br>
            <a:r>
              <a:rPr lang="en-US" sz="2400" dirty="0"/>
              <a:t>Digital Equity Manager – NCDIT Office of Digital Equity and Literacy</a:t>
            </a:r>
            <a:br>
              <a:rPr lang="en-US" sz="2400" dirty="0"/>
            </a:br>
            <a:r>
              <a:rPr lang="en-US" sz="2400" dirty="0">
                <a:solidFill>
                  <a:srgbClr val="4472C4"/>
                </a:solidFill>
                <a:hlinkClick r:id="rId3"/>
              </a:rPr>
              <a:t>maggie.woods@nc.gov</a:t>
            </a:r>
            <a:endParaRPr lang="en-US" sz="2400" dirty="0">
              <a:solidFill>
                <a:srgbClr val="4472C4"/>
              </a:solidFill>
            </a:endParaRPr>
          </a:p>
          <a:p>
            <a:pPr>
              <a:lnSpc>
                <a:spcPct val="125000"/>
              </a:lnSpc>
            </a:pPr>
            <a:endParaRPr lang="en-US" sz="2400" dirty="0">
              <a:solidFill>
                <a:srgbClr val="4472C4"/>
              </a:solidFill>
            </a:endParaRPr>
          </a:p>
          <a:p>
            <a:pPr>
              <a:lnSpc>
                <a:spcPct val="125000"/>
              </a:lnSpc>
            </a:pPr>
            <a:r>
              <a:rPr lang="en-US" sz="2400" dirty="0">
                <a:hlinkClick r:id="rId4"/>
              </a:rPr>
              <a:t>ncbroadband.gov/funding-programs/digital-equity-grant </a:t>
            </a:r>
            <a:r>
              <a:rPr lang="en-US" sz="2400" dirty="0"/>
              <a:t> </a:t>
            </a:r>
            <a:br>
              <a:rPr lang="en-US" sz="2400" dirty="0"/>
            </a:br>
            <a:endParaRPr lang="en-US" sz="2400" dirty="0"/>
          </a:p>
        </p:txBody>
      </p:sp>
    </p:spTree>
    <p:extLst>
      <p:ext uri="{BB962C8B-B14F-4D97-AF65-F5344CB8AC3E}">
        <p14:creationId xmlns:p14="http://schemas.microsoft.com/office/powerpoint/2010/main" val="78089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BAE706-5EC7-E940-80F5-E5438CBD14E4}"/>
              </a:ext>
            </a:extLst>
          </p:cNvPr>
          <p:cNvSpPr>
            <a:spLocks noGrp="1"/>
          </p:cNvSpPr>
          <p:nvPr>
            <p:ph type="body" sz="quarter" idx="10"/>
          </p:nvPr>
        </p:nvSpPr>
        <p:spPr>
          <a:xfrm>
            <a:off x="208670" y="318796"/>
            <a:ext cx="11774660" cy="690854"/>
          </a:xfrm>
        </p:spPr>
        <p:txBody>
          <a:bodyPr/>
          <a:lstStyle/>
          <a:p>
            <a:r>
              <a:rPr lang="en-US" sz="3200" cap="all">
                <a:solidFill>
                  <a:srgbClr val="4472C4">
                    <a:lumMod val="50000"/>
                  </a:srgbClr>
                </a:solidFill>
                <a:latin typeface="Avenir Next LT Pro" panose="020B0504020202020204" pitchFamily="34" charset="0"/>
                <a:ea typeface="Cambria" charset="0"/>
                <a:cs typeface="Arial" panose="020B0604020202020204" pitchFamily="34" charset="0"/>
              </a:rPr>
              <a:t>Agenda</a:t>
            </a:r>
          </a:p>
        </p:txBody>
      </p:sp>
      <p:cxnSp>
        <p:nvCxnSpPr>
          <p:cNvPr id="4" name="Straight Connector 3">
            <a:extLst>
              <a:ext uri="{FF2B5EF4-FFF2-40B4-BE49-F238E27FC236}">
                <a16:creationId xmlns:a16="http://schemas.microsoft.com/office/drawing/2014/main" id="{8ECD4C67-DB84-495E-B295-01B850A63808}"/>
              </a:ext>
            </a:extLst>
          </p:cNvPr>
          <p:cNvCxnSpPr>
            <a:cxnSpLocks/>
          </p:cNvCxnSpPr>
          <p:nvPr/>
        </p:nvCxnSpPr>
        <p:spPr>
          <a:xfrm flipH="1">
            <a:off x="208670" y="854330"/>
            <a:ext cx="11774660" cy="0"/>
          </a:xfrm>
          <a:prstGeom prst="line">
            <a:avLst/>
          </a:prstGeom>
          <a:ln w="76200">
            <a:solidFill>
              <a:srgbClr val="0070C0">
                <a:alpha val="89804"/>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FC45E4-3D23-4D1D-AD8F-584372818B46}"/>
              </a:ext>
            </a:extLst>
          </p:cNvPr>
          <p:cNvSpPr txBox="1"/>
          <p:nvPr/>
        </p:nvSpPr>
        <p:spPr>
          <a:xfrm>
            <a:off x="360556" y="1248937"/>
            <a:ext cx="11340790" cy="1599862"/>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en-US" b="1" dirty="0">
                <a:latin typeface="Avenir Next LT Pro" panose="020B0504020202020204" pitchFamily="34" charset="0"/>
                <a:cs typeface="Arial" panose="020B0604020202020204" pitchFamily="34" charset="0"/>
              </a:rPr>
              <a:t>Definitions</a:t>
            </a:r>
          </a:p>
          <a:p>
            <a:pPr marL="285750" indent="-285750">
              <a:lnSpc>
                <a:spcPct val="150000"/>
              </a:lnSpc>
              <a:spcBef>
                <a:spcPts val="1200"/>
              </a:spcBef>
              <a:buFont typeface="Arial" panose="020B0604020202020204" pitchFamily="34" charset="0"/>
              <a:buChar char="•"/>
            </a:pPr>
            <a:r>
              <a:rPr lang="en-US" b="1" dirty="0">
                <a:latin typeface="Avenir Next LT Pro" panose="020B0504020202020204" pitchFamily="34" charset="0"/>
                <a:cs typeface="Arial" panose="020B0604020202020204" pitchFamily="34" charset="0"/>
              </a:rPr>
              <a:t>Overview of Grant and Requirements</a:t>
            </a:r>
          </a:p>
          <a:p>
            <a:pPr marL="285750" indent="-285750">
              <a:lnSpc>
                <a:spcPct val="150000"/>
              </a:lnSpc>
              <a:spcBef>
                <a:spcPts val="1200"/>
              </a:spcBef>
              <a:buFont typeface="Arial" panose="020B0604020202020204" pitchFamily="34" charset="0"/>
              <a:buChar char="•"/>
            </a:pPr>
            <a:r>
              <a:rPr lang="en-US" b="1" dirty="0">
                <a:latin typeface="Avenir Next LT Pro" panose="020B0504020202020204" pitchFamily="34" charset="0"/>
                <a:cs typeface="Arial" panose="020B0604020202020204" pitchFamily="34" charset="0"/>
              </a:rPr>
              <a:t>Q&amp;A</a:t>
            </a:r>
          </a:p>
        </p:txBody>
      </p:sp>
    </p:spTree>
    <p:extLst>
      <p:ext uri="{BB962C8B-B14F-4D97-AF65-F5344CB8AC3E}">
        <p14:creationId xmlns:p14="http://schemas.microsoft.com/office/powerpoint/2010/main" val="333368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BAE706-5EC7-E940-80F5-E5438CBD14E4}"/>
              </a:ext>
            </a:extLst>
          </p:cNvPr>
          <p:cNvSpPr>
            <a:spLocks noGrp="1"/>
          </p:cNvSpPr>
          <p:nvPr>
            <p:ph type="body" sz="quarter" idx="10"/>
          </p:nvPr>
        </p:nvSpPr>
        <p:spPr>
          <a:xfrm>
            <a:off x="208670" y="318796"/>
            <a:ext cx="11774660" cy="690854"/>
          </a:xfrm>
        </p:spPr>
        <p:txBody>
          <a:bodyPr/>
          <a:lstStyle/>
          <a:p>
            <a:r>
              <a:rPr lang="en-US" sz="3200" cap="all">
                <a:solidFill>
                  <a:srgbClr val="4472C4">
                    <a:lumMod val="50000"/>
                  </a:srgbClr>
                </a:solidFill>
                <a:latin typeface="Avenir Next LT Pro" panose="020B0504020202020204" pitchFamily="34" charset="0"/>
                <a:ea typeface="Cambria" charset="0"/>
                <a:cs typeface="Arial" panose="020B0604020202020204" pitchFamily="34" charset="0"/>
              </a:rPr>
              <a:t>Definitions</a:t>
            </a:r>
          </a:p>
        </p:txBody>
      </p:sp>
      <p:cxnSp>
        <p:nvCxnSpPr>
          <p:cNvPr id="4" name="Straight Connector 3">
            <a:extLst>
              <a:ext uri="{FF2B5EF4-FFF2-40B4-BE49-F238E27FC236}">
                <a16:creationId xmlns:a16="http://schemas.microsoft.com/office/drawing/2014/main" id="{8ECD4C67-DB84-495E-B295-01B850A63808}"/>
              </a:ext>
            </a:extLst>
          </p:cNvPr>
          <p:cNvCxnSpPr>
            <a:cxnSpLocks/>
          </p:cNvCxnSpPr>
          <p:nvPr/>
        </p:nvCxnSpPr>
        <p:spPr>
          <a:xfrm flipH="1">
            <a:off x="208670" y="854330"/>
            <a:ext cx="11774660" cy="0"/>
          </a:xfrm>
          <a:prstGeom prst="line">
            <a:avLst/>
          </a:prstGeom>
          <a:ln w="76200">
            <a:solidFill>
              <a:srgbClr val="0070C0">
                <a:alpha val="89804"/>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FC45E4-3D23-4D1D-AD8F-584372818B46}"/>
              </a:ext>
            </a:extLst>
          </p:cNvPr>
          <p:cNvSpPr txBox="1"/>
          <p:nvPr/>
        </p:nvSpPr>
        <p:spPr>
          <a:xfrm>
            <a:off x="360556" y="1248937"/>
            <a:ext cx="11340790" cy="5186035"/>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en-US" b="1">
                <a:solidFill>
                  <a:srgbClr val="000000"/>
                </a:solidFill>
                <a:latin typeface="Avenir Next LT Pro" panose="020B0504020202020204" pitchFamily="34" charset="0"/>
                <a:cs typeface="Arial" panose="020B0604020202020204" pitchFamily="34" charset="0"/>
              </a:rPr>
              <a:t>Digital Equity: </a:t>
            </a:r>
            <a:r>
              <a:rPr lang="en-US">
                <a:solidFill>
                  <a:srgbClr val="000000"/>
                </a:solidFill>
                <a:latin typeface="Avenir Next LT Pro" panose="020B0504020202020204" pitchFamily="34" charset="0"/>
                <a:cs typeface="Arial" panose="020B0604020202020204" pitchFamily="34" charset="0"/>
              </a:rPr>
              <a:t>A</a:t>
            </a:r>
            <a:r>
              <a:rPr lang="en-US" b="0" i="0">
                <a:solidFill>
                  <a:srgbClr val="000000"/>
                </a:solidFill>
                <a:effectLst/>
                <a:latin typeface="Avenir Next LT Pro" panose="020B0504020202020204" pitchFamily="34" charset="0"/>
              </a:rPr>
              <a:t>ll individuals and communities have the information technology capacity needed for full participation in our society, democracy, and economy. Digital equity is necessary for civic and cultural participation, employment, lifelong learning, and access to essential services.</a:t>
            </a:r>
            <a:endParaRPr lang="en-US">
              <a:solidFill>
                <a:srgbClr val="000000"/>
              </a:solidFill>
              <a:latin typeface="Avenir Next LT Pro" panose="020B0504020202020204" pitchFamily="34" charset="0"/>
              <a:cs typeface="Arial" panose="020B0604020202020204" pitchFamily="34" charset="0"/>
            </a:endParaRPr>
          </a:p>
          <a:p>
            <a:pPr marL="285750" indent="-285750" algn="l">
              <a:lnSpc>
                <a:spcPct val="150000"/>
              </a:lnSpc>
              <a:spcBef>
                <a:spcPts val="2400"/>
              </a:spcBef>
              <a:buFont typeface="Arial" panose="020B0604020202020204" pitchFamily="34" charset="0"/>
              <a:buChar char="•"/>
            </a:pPr>
            <a:r>
              <a:rPr lang="en-US" b="1">
                <a:solidFill>
                  <a:srgbClr val="000000"/>
                </a:solidFill>
                <a:latin typeface="Avenir Next LT Pro" panose="020B0504020202020204" pitchFamily="34" charset="0"/>
                <a:cs typeface="Arial" panose="020B0604020202020204" pitchFamily="34" charset="0"/>
              </a:rPr>
              <a:t>Digital Inclusion: </a:t>
            </a:r>
            <a:r>
              <a:rPr lang="en-US">
                <a:solidFill>
                  <a:srgbClr val="000000"/>
                </a:solidFill>
                <a:latin typeface="Avenir Next LT Pro" panose="020B0504020202020204" pitchFamily="34" charset="0"/>
                <a:cs typeface="Arial" panose="020B0604020202020204" pitchFamily="34" charset="0"/>
              </a:rPr>
              <a:t>A</a:t>
            </a:r>
            <a:r>
              <a:rPr lang="en-US" b="0" i="0">
                <a:solidFill>
                  <a:srgbClr val="000000"/>
                </a:solidFill>
                <a:effectLst/>
                <a:latin typeface="Avenir Next LT Pro" panose="020B0504020202020204" pitchFamily="34" charset="0"/>
              </a:rPr>
              <a:t>ctivities necessary to ensure that all individuals and communities, including the most disadvantaged, have access to and use of information and communication technologies.</a:t>
            </a:r>
          </a:p>
          <a:p>
            <a:pPr marL="742950" lvl="1" indent="-285750">
              <a:spcBef>
                <a:spcPts val="1200"/>
              </a:spcBef>
              <a:buFont typeface="Arial" panose="020B0604020202020204" pitchFamily="34" charset="0"/>
              <a:buChar char="•"/>
            </a:pPr>
            <a:r>
              <a:rPr lang="en-US">
                <a:solidFill>
                  <a:srgbClr val="000000"/>
                </a:solidFill>
                <a:latin typeface="Avenir Next LT Pro" panose="020B0504020202020204" pitchFamily="34" charset="0"/>
                <a:cs typeface="Arial" panose="020B0604020202020204" pitchFamily="34" charset="0"/>
              </a:rPr>
              <a:t>Access to affordable high-speed internet;</a:t>
            </a:r>
          </a:p>
          <a:p>
            <a:pPr marL="742950" lvl="1" indent="-285750">
              <a:spcBef>
                <a:spcPts val="1200"/>
              </a:spcBef>
              <a:buFont typeface="Arial" panose="020B0604020202020204" pitchFamily="34" charset="0"/>
              <a:buChar char="•"/>
            </a:pPr>
            <a:r>
              <a:rPr lang="en-US">
                <a:solidFill>
                  <a:srgbClr val="000000"/>
                </a:solidFill>
                <a:latin typeface="Avenir Next LT Pro" panose="020B0504020202020204" pitchFamily="34" charset="0"/>
                <a:cs typeface="Arial" panose="020B0604020202020204" pitchFamily="34" charset="0"/>
              </a:rPr>
              <a:t>Access to a device that meets the needs of the user;</a:t>
            </a:r>
          </a:p>
          <a:p>
            <a:pPr marL="742950" lvl="1" indent="-285750">
              <a:spcBef>
                <a:spcPts val="1200"/>
              </a:spcBef>
              <a:buFont typeface="Arial" panose="020B0604020202020204" pitchFamily="34" charset="0"/>
              <a:buChar char="•"/>
            </a:pPr>
            <a:r>
              <a:rPr lang="en-US">
                <a:solidFill>
                  <a:srgbClr val="000000"/>
                </a:solidFill>
                <a:latin typeface="Avenir Next LT Pro" panose="020B0504020202020204" pitchFamily="34" charset="0"/>
                <a:cs typeface="Arial" panose="020B0604020202020204" pitchFamily="34" charset="0"/>
              </a:rPr>
              <a:t>Access to digital literacy training;</a:t>
            </a:r>
          </a:p>
          <a:p>
            <a:pPr marL="742950" lvl="1" indent="-285750">
              <a:spcBef>
                <a:spcPts val="1200"/>
              </a:spcBef>
              <a:buFont typeface="Arial" panose="020B0604020202020204" pitchFamily="34" charset="0"/>
              <a:buChar char="•"/>
            </a:pPr>
            <a:r>
              <a:rPr lang="en-US">
                <a:solidFill>
                  <a:srgbClr val="000000"/>
                </a:solidFill>
                <a:latin typeface="Avenir Next LT Pro" panose="020B0504020202020204" pitchFamily="34" charset="0"/>
                <a:cs typeface="Arial" panose="020B0604020202020204" pitchFamily="34" charset="0"/>
              </a:rPr>
              <a:t>Quality technical support; and</a:t>
            </a:r>
          </a:p>
          <a:p>
            <a:pPr marL="742950" lvl="1" indent="-285750">
              <a:spcBef>
                <a:spcPts val="1200"/>
              </a:spcBef>
              <a:buFont typeface="Arial" panose="020B0604020202020204" pitchFamily="34" charset="0"/>
              <a:buChar char="•"/>
            </a:pPr>
            <a:r>
              <a:rPr lang="en-US">
                <a:solidFill>
                  <a:srgbClr val="000000"/>
                </a:solidFill>
                <a:latin typeface="Avenir Next LT Pro" panose="020B0504020202020204" pitchFamily="34" charset="0"/>
                <a:cs typeface="Arial" panose="020B0604020202020204" pitchFamily="34" charset="0"/>
              </a:rPr>
              <a:t>Applications and online content designed to enable and encourage self-sufficiency, participation and collaboration.</a:t>
            </a:r>
            <a:br>
              <a:rPr lang="en-US">
                <a:solidFill>
                  <a:srgbClr val="33485D"/>
                </a:solidFill>
                <a:latin typeface="Avenir Next LT Pro" panose="020B0504020202020204" pitchFamily="34" charset="0"/>
                <a:cs typeface="Arial" panose="020B0604020202020204" pitchFamily="34" charset="0"/>
              </a:rPr>
            </a:br>
            <a:endParaRPr lang="en-US">
              <a:solidFill>
                <a:srgbClr val="33485D"/>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377992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C5644E-FE0F-4A54-8461-D603C4A7907C}"/>
              </a:ext>
            </a:extLst>
          </p:cNvPr>
          <p:cNvSpPr txBox="1">
            <a:spLocks/>
          </p:cNvSpPr>
          <p:nvPr/>
        </p:nvSpPr>
        <p:spPr>
          <a:xfrm>
            <a:off x="554736" y="1315013"/>
            <a:ext cx="2292731" cy="215444"/>
          </a:xfrm>
          <a:prstGeom prst="rect">
            <a:avLst/>
          </a:prstGeom>
        </p:spPr>
        <p:txBody>
          <a:bodyPr vert="horz" wrap="square" lIns="0" tIns="0" rIns="0" bIns="0" rtlCol="0">
            <a:spAutoFit/>
          </a:bodyPr>
          <a:lstStyle>
            <a:lvl1pPr marL="228600" lvl="0" indent="-228600">
              <a:lnSpc>
                <a:spcPct val="100000"/>
              </a:lnSpc>
              <a:spcBef>
                <a:spcPts val="300"/>
              </a:spcBef>
              <a:spcAft>
                <a:spcPts val="300"/>
              </a:spcAft>
              <a:buClr>
                <a:schemeClr val="tx1"/>
              </a:buClr>
              <a:buSzPct val="100000"/>
              <a:buFont typeface="Wingdings" panose="05000000000000000000" pitchFamily="2" charset="2"/>
              <a:buChar char=""/>
              <a:defRPr lang="en-US" sz="1600" dirty="0">
                <a:cs typeface="Arial" panose="020B0604020202020204" pitchFamily="34" charset="0"/>
              </a:defRPr>
            </a:lvl1pPr>
            <a:lvl2pPr lvl="1" indent="-225425">
              <a:lnSpc>
                <a:spcPct val="100000"/>
              </a:lnSpc>
              <a:spcBef>
                <a:spcPts val="0"/>
              </a:spcBef>
              <a:spcAft>
                <a:spcPts val="300"/>
              </a:spcAft>
              <a:buClr>
                <a:schemeClr val="tx1"/>
              </a:buClr>
              <a:buSzPct val="110000"/>
              <a:buFont typeface="Arial" panose="020B0604020202020204" pitchFamily="34" charset="0"/>
              <a:buChar char="‒"/>
              <a:defRPr lang="en-US" sz="1600" dirty="0"/>
            </a:lvl2pPr>
            <a:lvl3pPr marL="660400" lvl="2" indent="-1889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914400" lvl="3" indent="-246063">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1125538" lvl="4" indent="-2111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Wingdings" panose="05000000000000000000" pitchFamily="2" charset="2"/>
              <a:buNone/>
              <a:tabLst/>
              <a:defRPr/>
            </a:pPr>
            <a:endParaRPr kumimoji="0" lang="en-US" sz="1400" b="0" i="0" strike="noStrike" kern="1200" cap="none" spc="0" normalizeH="0" baseline="0" noProof="0">
              <a:ln>
                <a:noFill/>
              </a:ln>
              <a:solidFill>
                <a:srgbClr val="000000"/>
              </a:solidFill>
              <a:effectLst/>
              <a:uLnTx/>
              <a:uFillTx/>
              <a:latin typeface="Avenir Next LT Pro" panose="020B0504020202020204" pitchFamily="34" charset="0"/>
            </a:endParaRPr>
          </a:p>
        </p:txBody>
      </p:sp>
      <p:sp>
        <p:nvSpPr>
          <p:cNvPr id="10" name="TextBox 9">
            <a:extLst>
              <a:ext uri="{FF2B5EF4-FFF2-40B4-BE49-F238E27FC236}">
                <a16:creationId xmlns:a16="http://schemas.microsoft.com/office/drawing/2014/main" id="{EA1F4FC8-3C89-4C2C-B9AA-C087592D5546}"/>
              </a:ext>
            </a:extLst>
          </p:cNvPr>
          <p:cNvSpPr txBox="1">
            <a:spLocks/>
          </p:cNvSpPr>
          <p:nvPr/>
        </p:nvSpPr>
        <p:spPr>
          <a:xfrm>
            <a:off x="4573793" y="1539795"/>
            <a:ext cx="7057288" cy="492443"/>
          </a:xfrm>
          <a:prstGeom prst="rect">
            <a:avLst/>
          </a:prstGeom>
          <a:noFill/>
        </p:spPr>
        <p:txBody>
          <a:bodyPr vert="horz" wrap="square" lIns="0" tIns="0" rIns="0" bIns="0" rtlCol="0">
            <a:spAutoFit/>
          </a:bodyPr>
          <a:lstStyle>
            <a:lvl1pPr marL="228600" lvl="0" indent="-228600">
              <a:lnSpc>
                <a:spcPct val="100000"/>
              </a:lnSpc>
              <a:spcBef>
                <a:spcPts val="300"/>
              </a:spcBef>
              <a:spcAft>
                <a:spcPts val="300"/>
              </a:spcAft>
              <a:buClr>
                <a:schemeClr val="tx1"/>
              </a:buClr>
              <a:buSzPct val="100000"/>
              <a:buFont typeface="Wingdings" panose="05000000000000000000" pitchFamily="2" charset="2"/>
              <a:buChar char=""/>
              <a:defRPr sz="1600">
                <a:cs typeface="Arial" panose="020B0604020202020204" pitchFamily="34" charset="0"/>
              </a:defRPr>
            </a:lvl1pPr>
            <a:lvl2pPr lvl="1" indent="-225425">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2pPr>
            <a:lvl3pPr marL="660400" lvl="2" indent="-188913">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914400" lvl="3" indent="-246063">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1125538" lvl="4" indent="-21113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Wingdings" panose="05000000000000000000" pitchFamily="2" charset="2"/>
              <a:buNone/>
              <a:tabLst/>
              <a:defRPr/>
            </a:pPr>
            <a:r>
              <a:rPr lang="en-US">
                <a:effectLst/>
                <a:latin typeface="Avenir Next LT Pro" panose="020B0504020202020204" pitchFamily="34" charset="0"/>
                <a:ea typeface="Calibri" panose="020F0502020204030204" pitchFamily="34" charset="0"/>
                <a:cs typeface="Times New Roman" panose="02020603050405020304" pitchFamily="18" charset="0"/>
              </a:rPr>
              <a:t>Ensure availability of internet service at speeds of at least 100/20 Mbps for </a:t>
            </a:r>
            <a:br>
              <a:rPr lang="en-US">
                <a:effectLst/>
                <a:latin typeface="Avenir Next LT Pro" panose="020B0504020202020204" pitchFamily="34" charset="0"/>
                <a:ea typeface="Calibri" panose="020F0502020204030204" pitchFamily="34" charset="0"/>
                <a:cs typeface="Times New Roman" panose="02020603050405020304" pitchFamily="18" charset="0"/>
              </a:rPr>
            </a:br>
            <a:r>
              <a:rPr lang="en-US">
                <a:effectLst/>
                <a:latin typeface="Avenir Next LT Pro" panose="020B0504020202020204" pitchFamily="34" charset="0"/>
                <a:ea typeface="Calibri" panose="020F0502020204030204" pitchFamily="34" charset="0"/>
                <a:cs typeface="Times New Roman" panose="02020603050405020304" pitchFamily="18" charset="0"/>
              </a:rPr>
              <a:t>more than 98% of North Carolina households.</a:t>
            </a:r>
            <a:endParaRPr kumimoji="0" lang="en-US" b="0" i="0" strike="noStrike" kern="1200" cap="none" spc="0" normalizeH="0" baseline="30000" noProof="0">
              <a:ln>
                <a:noFill/>
              </a:ln>
              <a:solidFill>
                <a:srgbClr val="000000"/>
              </a:solidFill>
              <a:effectLst/>
              <a:uLnTx/>
              <a:uFillTx/>
              <a:latin typeface="Avenir Next LT Pro" panose="020B0504020202020204" pitchFamily="34" charset="0"/>
            </a:endParaRPr>
          </a:p>
        </p:txBody>
      </p:sp>
      <p:sp>
        <p:nvSpPr>
          <p:cNvPr id="11" name="TrackerNumWhite 11">
            <a:extLst>
              <a:ext uri="{FF2B5EF4-FFF2-40B4-BE49-F238E27FC236}">
                <a16:creationId xmlns:a16="http://schemas.microsoft.com/office/drawing/2014/main" id="{0D135011-6B4C-4B53-8B04-D8B8F8E03B69}"/>
              </a:ext>
            </a:extLst>
          </p:cNvPr>
          <p:cNvSpPr>
            <a:spLocks/>
          </p:cNvSpPr>
          <p:nvPr>
            <p:custDataLst>
              <p:tags r:id="rId1"/>
            </p:custDataLst>
          </p:nvPr>
        </p:nvSpPr>
        <p:spPr>
          <a:xfrm>
            <a:off x="3498805" y="1570202"/>
            <a:ext cx="761239" cy="292018"/>
          </a:xfrm>
          <a:prstGeom prst="round2SameRect">
            <a:avLst/>
          </a:prstGeom>
          <a:solidFill>
            <a:schemeClr val="bg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strike="noStrike" kern="1200" cap="none" spc="0" normalizeH="0" baseline="0" noProof="0">
                <a:ln>
                  <a:noFill/>
                </a:ln>
                <a:solidFill>
                  <a:srgbClr val="FFFFFF"/>
                </a:solidFill>
                <a:effectLst/>
                <a:uLnTx/>
                <a:uFillTx/>
                <a:latin typeface="Avenir Next LT Pro" panose="020B0504020202020204" pitchFamily="34" charset="0"/>
              </a:rPr>
              <a:t>$971M</a:t>
            </a:r>
          </a:p>
        </p:txBody>
      </p:sp>
      <p:sp>
        <p:nvSpPr>
          <p:cNvPr id="14" name="TextBox 13">
            <a:extLst>
              <a:ext uri="{FF2B5EF4-FFF2-40B4-BE49-F238E27FC236}">
                <a16:creationId xmlns:a16="http://schemas.microsoft.com/office/drawing/2014/main" id="{503E78E6-8643-42C3-B674-EF9C7AC9A69B}"/>
              </a:ext>
            </a:extLst>
          </p:cNvPr>
          <p:cNvSpPr txBox="1">
            <a:spLocks/>
          </p:cNvSpPr>
          <p:nvPr/>
        </p:nvSpPr>
        <p:spPr>
          <a:xfrm>
            <a:off x="4573793" y="2714340"/>
            <a:ext cx="6966884" cy="246221"/>
          </a:xfrm>
          <a:prstGeom prst="rect">
            <a:avLst/>
          </a:prstGeom>
        </p:spPr>
        <p:txBody>
          <a:bodyPr vert="horz" wrap="square" lIns="0" tIns="0" rIns="0" bIns="0" rtlCol="0" anchor="t" anchorCtr="0">
            <a:spAutoFit/>
          </a:bodyPr>
          <a:lstStyle>
            <a:lvl1pPr marL="228600" lvl="0" indent="-228600">
              <a:lnSpc>
                <a:spcPct val="100000"/>
              </a:lnSpc>
              <a:spcBef>
                <a:spcPts val="300"/>
              </a:spcBef>
              <a:spcAft>
                <a:spcPts val="300"/>
              </a:spcAft>
              <a:buClr>
                <a:schemeClr val="tx1"/>
              </a:buClr>
              <a:buSzPct val="100000"/>
              <a:buFont typeface="Wingdings" panose="05000000000000000000" pitchFamily="2" charset="2"/>
              <a:buChar char=""/>
              <a:defRPr lang="en-US" sz="1600" dirty="0">
                <a:cs typeface="Arial" panose="020B0604020202020204" pitchFamily="34" charset="0"/>
              </a:defRPr>
            </a:lvl1pPr>
            <a:lvl2pPr lvl="1" indent="-225425">
              <a:lnSpc>
                <a:spcPct val="100000"/>
              </a:lnSpc>
              <a:spcBef>
                <a:spcPts val="0"/>
              </a:spcBef>
              <a:spcAft>
                <a:spcPts val="300"/>
              </a:spcAft>
              <a:buClr>
                <a:schemeClr val="tx1"/>
              </a:buClr>
              <a:buSzPct val="110000"/>
              <a:buFont typeface="Arial" panose="020B0604020202020204" pitchFamily="34" charset="0"/>
              <a:buChar char="‒"/>
              <a:defRPr lang="en-US" sz="1600" dirty="0"/>
            </a:lvl2pPr>
            <a:lvl3pPr marL="660400" lvl="2" indent="-1889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914400" lvl="3" indent="-246063">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1125538" lvl="4" indent="-2111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0" indent="-228600" algn="l" defTabSz="914400" rtl="0" eaLnBrk="1" fontAlgn="auto" latinLnBrk="0" hangingPunct="1">
              <a:lnSpc>
                <a:spcPct val="100000"/>
              </a:lnSpc>
              <a:spcBef>
                <a:spcPts val="300"/>
              </a:spcBef>
              <a:spcAft>
                <a:spcPts val="300"/>
              </a:spcAft>
              <a:buClr>
                <a:srgbClr val="000000"/>
              </a:buClr>
              <a:buSzPct val="100000"/>
              <a:buFont typeface="Wingdings" panose="05000000000000000000" pitchFamily="2" charset="2"/>
              <a:buChar char=""/>
              <a:tabLst/>
              <a:defRPr/>
            </a:pPr>
            <a:r>
              <a:rPr kumimoji="0" lang="en-US" b="0" i="0" strike="noStrike" kern="1200" cap="none" spc="0" normalizeH="0" baseline="0" noProof="0">
                <a:ln>
                  <a:noFill/>
                </a:ln>
                <a:solidFill>
                  <a:srgbClr val="000000"/>
                </a:solidFill>
                <a:effectLst/>
                <a:uLnTx/>
                <a:uFillTx/>
                <a:latin typeface="Avenir Next LT Pro" panose="020B0504020202020204" pitchFamily="34" charset="0"/>
              </a:rPr>
              <a:t>Completing Access to Broadband (CAB)</a:t>
            </a:r>
            <a:endParaRPr kumimoji="0" lang="en-US" b="0" i="0" strike="noStrike" kern="1200" cap="none" spc="0" normalizeH="0" baseline="30000" noProof="0">
              <a:ln>
                <a:noFill/>
              </a:ln>
              <a:solidFill>
                <a:srgbClr val="000000"/>
              </a:solidFill>
              <a:effectLst/>
              <a:uLnTx/>
              <a:uFillTx/>
              <a:latin typeface="Avenir Next LT Pro" panose="020B0504020202020204" pitchFamily="34" charset="0"/>
            </a:endParaRPr>
          </a:p>
        </p:txBody>
      </p:sp>
      <p:sp>
        <p:nvSpPr>
          <p:cNvPr id="15" name="TrackerNumWhite 11">
            <a:extLst>
              <a:ext uri="{FF2B5EF4-FFF2-40B4-BE49-F238E27FC236}">
                <a16:creationId xmlns:a16="http://schemas.microsoft.com/office/drawing/2014/main" id="{76CCF425-3ECC-490D-9228-E17F5BB075C4}"/>
              </a:ext>
            </a:extLst>
          </p:cNvPr>
          <p:cNvSpPr>
            <a:spLocks/>
          </p:cNvSpPr>
          <p:nvPr>
            <p:custDataLst>
              <p:tags r:id="rId2"/>
            </p:custDataLst>
          </p:nvPr>
        </p:nvSpPr>
        <p:spPr>
          <a:xfrm>
            <a:off x="3498806" y="2684762"/>
            <a:ext cx="761239" cy="292018"/>
          </a:xfrm>
          <a:prstGeom prst="round2SameRect">
            <a:avLst/>
          </a:prstGeom>
          <a:solidFill>
            <a:schemeClr val="bg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strike="noStrike" kern="1200" cap="none" spc="0" normalizeH="0" baseline="0" noProof="0">
                <a:ln>
                  <a:noFill/>
                </a:ln>
                <a:solidFill>
                  <a:srgbClr val="FFFFFF"/>
                </a:solidFill>
                <a:effectLst/>
                <a:uLnTx/>
                <a:uFillTx/>
                <a:latin typeface="Avenir Next LT Pro" panose="020B0504020202020204" pitchFamily="34" charset="0"/>
              </a:rPr>
              <a:t>$400M</a:t>
            </a:r>
          </a:p>
        </p:txBody>
      </p:sp>
      <p:sp>
        <p:nvSpPr>
          <p:cNvPr id="16" name="TextBox 15">
            <a:extLst>
              <a:ext uri="{FF2B5EF4-FFF2-40B4-BE49-F238E27FC236}">
                <a16:creationId xmlns:a16="http://schemas.microsoft.com/office/drawing/2014/main" id="{04FDC009-AB60-4439-BEFF-9C905DD1BF24}"/>
              </a:ext>
            </a:extLst>
          </p:cNvPr>
          <p:cNvSpPr txBox="1">
            <a:spLocks/>
          </p:cNvSpPr>
          <p:nvPr/>
        </p:nvSpPr>
        <p:spPr>
          <a:xfrm>
            <a:off x="4573793" y="2228485"/>
            <a:ext cx="6966884" cy="246221"/>
          </a:xfrm>
          <a:prstGeom prst="rect">
            <a:avLst/>
          </a:prstGeom>
        </p:spPr>
        <p:txBody>
          <a:bodyPr vert="horz" wrap="square" lIns="0" tIns="0" rIns="0" bIns="0" rtlCol="0" anchor="t" anchorCtr="0">
            <a:spAutoFit/>
          </a:bodyPr>
          <a:lstStyle>
            <a:lvl1pPr marL="228600" lvl="0" indent="-228600">
              <a:lnSpc>
                <a:spcPct val="100000"/>
              </a:lnSpc>
              <a:spcBef>
                <a:spcPts val="300"/>
              </a:spcBef>
              <a:spcAft>
                <a:spcPts val="300"/>
              </a:spcAft>
              <a:buClr>
                <a:schemeClr val="tx1"/>
              </a:buClr>
              <a:buSzPct val="100000"/>
              <a:buFont typeface="Wingdings" panose="05000000000000000000" pitchFamily="2" charset="2"/>
              <a:buChar char=""/>
              <a:defRPr lang="en-US" sz="1600" dirty="0">
                <a:cs typeface="Arial" panose="020B0604020202020204" pitchFamily="34" charset="0"/>
              </a:defRPr>
            </a:lvl1pPr>
            <a:lvl2pPr lvl="1" indent="-225425">
              <a:lnSpc>
                <a:spcPct val="100000"/>
              </a:lnSpc>
              <a:spcBef>
                <a:spcPts val="0"/>
              </a:spcBef>
              <a:spcAft>
                <a:spcPts val="300"/>
              </a:spcAft>
              <a:buClr>
                <a:schemeClr val="tx1"/>
              </a:buClr>
              <a:buSzPct val="110000"/>
              <a:buFont typeface="Arial" panose="020B0604020202020204" pitchFamily="34" charset="0"/>
              <a:buChar char="‒"/>
              <a:defRPr lang="en-US" sz="1600" dirty="0"/>
            </a:lvl2pPr>
            <a:lvl3pPr marL="660400" lvl="2" indent="-1889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914400" lvl="3" indent="-246063">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1125538" lvl="4" indent="-2111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0" indent="-228600" algn="l" defTabSz="914400" rtl="0" eaLnBrk="1" fontAlgn="auto" latinLnBrk="0" hangingPunct="1">
              <a:lnSpc>
                <a:spcPct val="100000"/>
              </a:lnSpc>
              <a:spcBef>
                <a:spcPts val="300"/>
              </a:spcBef>
              <a:spcAft>
                <a:spcPts val="300"/>
              </a:spcAft>
              <a:buClr>
                <a:srgbClr val="000000"/>
              </a:buClr>
              <a:buSzPct val="100000"/>
              <a:buFont typeface="Wingdings" panose="05000000000000000000" pitchFamily="2" charset="2"/>
              <a:buChar char=""/>
              <a:tabLst/>
              <a:defRPr/>
            </a:pPr>
            <a:r>
              <a:rPr kumimoji="0" lang="en-US" b="0" i="0" strike="noStrike" kern="1200" cap="none" spc="0" normalizeH="0" baseline="0" noProof="0">
                <a:ln>
                  <a:noFill/>
                </a:ln>
                <a:solidFill>
                  <a:srgbClr val="000000"/>
                </a:solidFill>
                <a:effectLst/>
                <a:uLnTx/>
                <a:uFillTx/>
                <a:latin typeface="Avenir Next LT Pro" panose="020B0504020202020204" pitchFamily="34" charset="0"/>
              </a:rPr>
              <a:t>GREAT Grant ($350M American Rescue Plan Act; $30M State CIF)</a:t>
            </a:r>
          </a:p>
        </p:txBody>
      </p:sp>
      <p:sp>
        <p:nvSpPr>
          <p:cNvPr id="17" name="TrackerNumWhite 11">
            <a:extLst>
              <a:ext uri="{FF2B5EF4-FFF2-40B4-BE49-F238E27FC236}">
                <a16:creationId xmlns:a16="http://schemas.microsoft.com/office/drawing/2014/main" id="{FC725B2B-8D9A-4ED0-A510-E5A8CAE45F00}"/>
              </a:ext>
            </a:extLst>
          </p:cNvPr>
          <p:cNvSpPr>
            <a:spLocks/>
          </p:cNvSpPr>
          <p:nvPr>
            <p:custDataLst>
              <p:tags r:id="rId3"/>
            </p:custDataLst>
          </p:nvPr>
        </p:nvSpPr>
        <p:spPr>
          <a:xfrm>
            <a:off x="3498806" y="2190198"/>
            <a:ext cx="761239" cy="292018"/>
          </a:xfrm>
          <a:prstGeom prst="round2SameRect">
            <a:avLst/>
          </a:prstGeom>
          <a:solidFill>
            <a:schemeClr val="bg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strike="noStrike" kern="1200" cap="none" spc="0" normalizeH="0" baseline="0" noProof="0">
                <a:ln>
                  <a:noFill/>
                </a:ln>
                <a:solidFill>
                  <a:srgbClr val="FFFFFF"/>
                </a:solidFill>
                <a:effectLst/>
                <a:uLnTx/>
                <a:uFillTx/>
                <a:latin typeface="Avenir Next LT Pro" panose="020B0504020202020204" pitchFamily="34" charset="0"/>
              </a:rPr>
              <a:t>$380M</a:t>
            </a:r>
          </a:p>
        </p:txBody>
      </p:sp>
      <p:sp>
        <p:nvSpPr>
          <p:cNvPr id="18" name="TextBox 17">
            <a:extLst>
              <a:ext uri="{FF2B5EF4-FFF2-40B4-BE49-F238E27FC236}">
                <a16:creationId xmlns:a16="http://schemas.microsoft.com/office/drawing/2014/main" id="{D5582CA1-43F6-4BC3-8759-1B4F3495B6EF}"/>
              </a:ext>
            </a:extLst>
          </p:cNvPr>
          <p:cNvSpPr txBox="1">
            <a:spLocks/>
          </p:cNvSpPr>
          <p:nvPr/>
        </p:nvSpPr>
        <p:spPr>
          <a:xfrm>
            <a:off x="4573793" y="3208904"/>
            <a:ext cx="6966884" cy="246221"/>
          </a:xfrm>
          <a:prstGeom prst="rect">
            <a:avLst/>
          </a:prstGeom>
        </p:spPr>
        <p:txBody>
          <a:bodyPr vert="horz" wrap="square" lIns="0" tIns="0" rIns="0" bIns="0" rtlCol="0" anchor="t" anchorCtr="0">
            <a:spAutoFit/>
          </a:bodyPr>
          <a:lstStyle>
            <a:lvl1pPr marL="228600" lvl="0" indent="-228600">
              <a:lnSpc>
                <a:spcPct val="100000"/>
              </a:lnSpc>
              <a:spcBef>
                <a:spcPts val="300"/>
              </a:spcBef>
              <a:spcAft>
                <a:spcPts val="300"/>
              </a:spcAft>
              <a:buClr>
                <a:schemeClr val="tx1"/>
              </a:buClr>
              <a:buSzPct val="100000"/>
              <a:buFont typeface="Wingdings" panose="05000000000000000000" pitchFamily="2" charset="2"/>
              <a:buChar char=""/>
              <a:defRPr lang="en-US" sz="1600" dirty="0">
                <a:cs typeface="Arial" panose="020B0604020202020204" pitchFamily="34" charset="0"/>
              </a:defRPr>
            </a:lvl1pPr>
            <a:lvl2pPr lvl="1" indent="-225425">
              <a:lnSpc>
                <a:spcPct val="100000"/>
              </a:lnSpc>
              <a:spcBef>
                <a:spcPts val="0"/>
              </a:spcBef>
              <a:spcAft>
                <a:spcPts val="300"/>
              </a:spcAft>
              <a:buClr>
                <a:schemeClr val="tx1"/>
              </a:buClr>
              <a:buSzPct val="110000"/>
              <a:buFont typeface="Arial" panose="020B0604020202020204" pitchFamily="34" charset="0"/>
              <a:buChar char="‒"/>
              <a:defRPr lang="en-US" sz="1600" dirty="0"/>
            </a:lvl2pPr>
            <a:lvl3pPr marL="660400" lvl="2" indent="-1889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914400" lvl="3" indent="-246063">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1125538" lvl="4" indent="-2111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0" indent="-228600" algn="l" defTabSz="914400" rtl="0" eaLnBrk="1" fontAlgn="auto" latinLnBrk="0" hangingPunct="1">
              <a:lnSpc>
                <a:spcPct val="100000"/>
              </a:lnSpc>
              <a:spcBef>
                <a:spcPts val="300"/>
              </a:spcBef>
              <a:spcAft>
                <a:spcPts val="300"/>
              </a:spcAft>
              <a:buClr>
                <a:srgbClr val="000000"/>
              </a:buClr>
              <a:buSzPct val="100000"/>
              <a:buFont typeface="Wingdings" panose="05000000000000000000" pitchFamily="2" charset="2"/>
              <a:buChar char=""/>
              <a:tabLst/>
              <a:defRPr/>
            </a:pPr>
            <a:r>
              <a:rPr kumimoji="0" lang="en-US" b="0" i="0" strike="noStrike" kern="1200" cap="none" spc="0" normalizeH="0" baseline="0" noProof="0">
                <a:ln>
                  <a:noFill/>
                </a:ln>
                <a:solidFill>
                  <a:srgbClr val="000000"/>
                </a:solidFill>
                <a:effectLst/>
                <a:uLnTx/>
                <a:uFillTx/>
                <a:latin typeface="Avenir Next LT Pro" panose="020B0504020202020204" pitchFamily="34" charset="0"/>
              </a:rPr>
              <a:t>Stop Gap Solutions	</a:t>
            </a:r>
            <a:endParaRPr kumimoji="0" lang="en-US" b="0" i="0" strike="noStrike" kern="1200" cap="none" spc="0" normalizeH="0" baseline="30000" noProof="0">
              <a:ln>
                <a:noFill/>
              </a:ln>
              <a:solidFill>
                <a:srgbClr val="000000"/>
              </a:solidFill>
              <a:effectLst/>
              <a:uLnTx/>
              <a:uFillTx/>
              <a:latin typeface="Avenir Next LT Pro" panose="020B0504020202020204" pitchFamily="34" charset="0"/>
            </a:endParaRPr>
          </a:p>
        </p:txBody>
      </p:sp>
      <p:sp>
        <p:nvSpPr>
          <p:cNvPr id="19" name="TrackerNumWhite 11">
            <a:extLst>
              <a:ext uri="{FF2B5EF4-FFF2-40B4-BE49-F238E27FC236}">
                <a16:creationId xmlns:a16="http://schemas.microsoft.com/office/drawing/2014/main" id="{DB023B1A-8416-436D-BF09-9D30D7F9BD45}"/>
              </a:ext>
            </a:extLst>
          </p:cNvPr>
          <p:cNvSpPr>
            <a:spLocks/>
          </p:cNvSpPr>
          <p:nvPr>
            <p:custDataLst>
              <p:tags r:id="rId4"/>
            </p:custDataLst>
          </p:nvPr>
        </p:nvSpPr>
        <p:spPr>
          <a:xfrm>
            <a:off x="3498806" y="3185857"/>
            <a:ext cx="761239" cy="292018"/>
          </a:xfrm>
          <a:prstGeom prst="round2SameRect">
            <a:avLst/>
          </a:prstGeom>
          <a:solidFill>
            <a:schemeClr val="bg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strike="noStrike" kern="1200" cap="none" spc="0" normalizeH="0" baseline="0" noProof="0">
                <a:ln>
                  <a:noFill/>
                </a:ln>
                <a:solidFill>
                  <a:srgbClr val="FFFFFF"/>
                </a:solidFill>
                <a:effectLst/>
                <a:uLnTx/>
                <a:uFillTx/>
                <a:latin typeface="Avenir Next LT Pro" panose="020B0504020202020204" pitchFamily="34" charset="0"/>
              </a:rPr>
              <a:t>$90M</a:t>
            </a:r>
          </a:p>
        </p:txBody>
      </p:sp>
      <p:grpSp>
        <p:nvGrpSpPr>
          <p:cNvPr id="20" name="CustomIcon">
            <a:extLst>
              <a:ext uri="{FF2B5EF4-FFF2-40B4-BE49-F238E27FC236}">
                <a16:creationId xmlns:a16="http://schemas.microsoft.com/office/drawing/2014/main" id="{57A8E535-6708-4350-8E94-3EF6956A3951}"/>
              </a:ext>
            </a:extLst>
          </p:cNvPr>
          <p:cNvGrpSpPr>
            <a:grpSpLocks/>
          </p:cNvGrpSpPr>
          <p:nvPr>
            <p:custDataLst>
              <p:tags r:id="rId5"/>
            </p:custDataLst>
          </p:nvPr>
        </p:nvGrpSpPr>
        <p:grpSpPr>
          <a:xfrm>
            <a:off x="774121" y="1450595"/>
            <a:ext cx="439432" cy="439432"/>
            <a:chOff x="-200025" y="-207010"/>
            <a:chExt cx="1019810" cy="1019810"/>
          </a:xfrm>
          <a:solidFill>
            <a:srgbClr val="0C3D61"/>
          </a:solidFill>
        </p:grpSpPr>
        <p:sp>
          <p:nvSpPr>
            <p:cNvPr id="21" name="Oval 20">
              <a:extLst>
                <a:ext uri="{FF2B5EF4-FFF2-40B4-BE49-F238E27FC236}">
                  <a16:creationId xmlns:a16="http://schemas.microsoft.com/office/drawing/2014/main" id="{23F3CD90-E7DE-4B97-831E-B66C1CF0F160}"/>
                </a:ext>
              </a:extLst>
            </p:cNvPr>
            <p:cNvSpPr>
              <a:spLocks noChangeAspect="1"/>
            </p:cNvSpPr>
            <p:nvPr/>
          </p:nvSpPr>
          <p:spPr>
            <a:xfrm>
              <a:off x="-200025" y="-207010"/>
              <a:ext cx="1019810" cy="1019810"/>
            </a:xfrm>
            <a:prstGeom prst="ellipse">
              <a:avLst/>
            </a:prstGeom>
            <a:grpFill/>
            <a:ln w="6350" cap="sq">
              <a:pattFill prst="solidDmnd">
                <a:fgClr>
                  <a:srgbClr val="0C4169"/>
                </a:fgClr>
                <a:bgClr>
                  <a:srgbClr val="0C4169"/>
                </a:bgClr>
              </a:patt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strike="noStrike" kern="1200" cap="none" spc="0" normalizeH="0" baseline="0" noProof="0">
                <a:ln>
                  <a:noFill/>
                </a:ln>
                <a:solidFill>
                  <a:srgbClr val="FFFFFF"/>
                </a:solidFill>
                <a:effectLst/>
                <a:uLnTx/>
                <a:uFillTx/>
                <a:latin typeface="Avenir Next LT Pro" panose="020B0504020202020204" pitchFamily="34" charset="0"/>
              </a:endParaRPr>
            </a:p>
          </p:txBody>
        </p:sp>
        <p:pic>
          <p:nvPicPr>
            <p:cNvPr id="22" name="Graphic 21">
              <a:extLst>
                <a:ext uri="{FF2B5EF4-FFF2-40B4-BE49-F238E27FC236}">
                  <a16:creationId xmlns:a16="http://schemas.microsoft.com/office/drawing/2014/main" id="{67FB4753-88A6-4A3A-9F45-4B06C53FC6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0"/>
              <a:ext cx="609600" cy="609600"/>
            </a:xfrm>
            <a:prstGeom prst="rect">
              <a:avLst/>
            </a:prstGeom>
          </p:spPr>
        </p:pic>
      </p:grpSp>
      <p:sp>
        <p:nvSpPr>
          <p:cNvPr id="23" name="TextBox 22">
            <a:extLst>
              <a:ext uri="{FF2B5EF4-FFF2-40B4-BE49-F238E27FC236}">
                <a16:creationId xmlns:a16="http://schemas.microsoft.com/office/drawing/2014/main" id="{57F27EFC-98B2-4DA8-82D2-BF4426FD11F1}"/>
              </a:ext>
            </a:extLst>
          </p:cNvPr>
          <p:cNvSpPr txBox="1">
            <a:spLocks/>
          </p:cNvSpPr>
          <p:nvPr/>
        </p:nvSpPr>
        <p:spPr>
          <a:xfrm>
            <a:off x="1289740" y="1542874"/>
            <a:ext cx="2194656" cy="246221"/>
          </a:xfrm>
          <a:prstGeom prst="rect">
            <a:avLst/>
          </a:prstGeom>
        </p:spPr>
        <p:txBody>
          <a:bodyPr vert="horz" wrap="square" lIns="0" tIns="0" rIns="0" bIns="0" rtlCol="0" anchor="t" anchorCtr="0">
            <a:spAutoFit/>
          </a:bodyPr>
          <a:lstStyle>
            <a:lvl1pPr marL="228600" lvl="0" indent="-228600">
              <a:lnSpc>
                <a:spcPct val="100000"/>
              </a:lnSpc>
              <a:spcBef>
                <a:spcPts val="300"/>
              </a:spcBef>
              <a:spcAft>
                <a:spcPts val="300"/>
              </a:spcAft>
              <a:buClr>
                <a:schemeClr val="tx1"/>
              </a:buClr>
              <a:buSzPct val="100000"/>
              <a:buFont typeface="Wingdings" panose="05000000000000000000" pitchFamily="2" charset="2"/>
              <a:buChar char=""/>
              <a:defRPr lang="en-US" sz="1600" dirty="0">
                <a:cs typeface="Arial" panose="020B0604020202020204" pitchFamily="34" charset="0"/>
              </a:defRPr>
            </a:lvl1pPr>
            <a:lvl2pPr lvl="1" indent="-225425">
              <a:lnSpc>
                <a:spcPct val="100000"/>
              </a:lnSpc>
              <a:spcBef>
                <a:spcPts val="0"/>
              </a:spcBef>
              <a:spcAft>
                <a:spcPts val="300"/>
              </a:spcAft>
              <a:buClr>
                <a:schemeClr val="tx1"/>
              </a:buClr>
              <a:buSzPct val="110000"/>
              <a:buFont typeface="Arial" panose="020B0604020202020204" pitchFamily="34" charset="0"/>
              <a:buChar char="‒"/>
              <a:defRPr lang="en-US" sz="1600" dirty="0"/>
            </a:lvl2pPr>
            <a:lvl3pPr marL="660400" lvl="2" indent="-1889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914400" lvl="3" indent="-246063">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1125538" lvl="4" indent="-2111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Wingdings" panose="05000000000000000000" pitchFamily="2" charset="2"/>
              <a:buNone/>
              <a:tabLst/>
              <a:defRPr/>
            </a:pPr>
            <a:r>
              <a:rPr kumimoji="0" lang="en-US" b="1" i="0" strike="noStrike" kern="1200" cap="all" spc="0" normalizeH="0" noProof="0">
                <a:ln>
                  <a:noFill/>
                </a:ln>
                <a:solidFill>
                  <a:srgbClr val="0C3D61"/>
                </a:solidFill>
                <a:effectLst/>
                <a:uLnTx/>
                <a:uFillTx/>
                <a:latin typeface="Avenir Next LT Pro" panose="020B0504020202020204" pitchFamily="34" charset="0"/>
              </a:rPr>
              <a:t>Infrastructure</a:t>
            </a:r>
          </a:p>
        </p:txBody>
      </p:sp>
      <p:sp>
        <p:nvSpPr>
          <p:cNvPr id="30" name="Rectangle 29">
            <a:extLst>
              <a:ext uri="{FF2B5EF4-FFF2-40B4-BE49-F238E27FC236}">
                <a16:creationId xmlns:a16="http://schemas.microsoft.com/office/drawing/2014/main" id="{4774C7F1-531E-4391-9C24-66B9C9180A52}"/>
              </a:ext>
            </a:extLst>
          </p:cNvPr>
          <p:cNvSpPr>
            <a:spLocks/>
          </p:cNvSpPr>
          <p:nvPr/>
        </p:nvSpPr>
        <p:spPr>
          <a:xfrm>
            <a:off x="4573793" y="5125077"/>
            <a:ext cx="6966884" cy="7386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Improve awareness and enable all North Carolinians to realize the benefits of high-speed internet through digital literacy allowing access to the digital economy.</a:t>
            </a:r>
            <a:endParaRPr kumimoji="0" lang="en-US" sz="1600" b="0" i="0" strike="noStrike" kern="1200" cap="none" spc="0" normalizeH="0" baseline="0" noProof="0" dirty="0">
              <a:ln>
                <a:noFill/>
              </a:ln>
              <a:solidFill>
                <a:srgbClr val="000000"/>
              </a:solidFill>
              <a:effectLst/>
              <a:uLnTx/>
              <a:uFillTx/>
              <a:latin typeface="Avenir Next LT Pro" panose="020B0504020202020204" pitchFamily="34" charset="0"/>
            </a:endParaRPr>
          </a:p>
        </p:txBody>
      </p:sp>
      <p:sp>
        <p:nvSpPr>
          <p:cNvPr id="31" name="TrackerNumWhite 11">
            <a:extLst>
              <a:ext uri="{FF2B5EF4-FFF2-40B4-BE49-F238E27FC236}">
                <a16:creationId xmlns:a16="http://schemas.microsoft.com/office/drawing/2014/main" id="{D0434FD4-EE4F-4AD2-9612-F44F99D48FA8}"/>
              </a:ext>
            </a:extLst>
          </p:cNvPr>
          <p:cNvSpPr>
            <a:spLocks/>
          </p:cNvSpPr>
          <p:nvPr>
            <p:custDataLst>
              <p:tags r:id="rId6"/>
            </p:custDataLst>
          </p:nvPr>
        </p:nvSpPr>
        <p:spPr>
          <a:xfrm>
            <a:off x="3492551" y="5194511"/>
            <a:ext cx="761239" cy="292018"/>
          </a:xfrm>
          <a:prstGeom prst="round2SameRect">
            <a:avLst/>
          </a:prstGeom>
          <a:solidFill>
            <a:srgbClr val="EB7C3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i="0" strike="noStrike" kern="1200" cap="none" spc="0" normalizeH="0" baseline="0" noProof="0">
                <a:ln>
                  <a:noFill/>
                </a:ln>
                <a:solidFill>
                  <a:srgbClr val="FFFFFF"/>
                </a:solidFill>
                <a:effectLst/>
                <a:uLnTx/>
                <a:uFillTx/>
                <a:latin typeface="Avenir Next LT Pro" panose="020B0504020202020204" pitchFamily="34" charset="0"/>
                <a:cs typeface="Arial" panose="020B0604020202020204" pitchFamily="34" charset="0"/>
              </a:rPr>
              <a:t>$</a:t>
            </a:r>
            <a:r>
              <a:rPr kumimoji="0" lang="en-US" sz="1600" i="0" strike="noStrike" kern="1200" cap="none" spc="0" normalizeH="0" baseline="0" noProof="0">
                <a:ln>
                  <a:noFill/>
                </a:ln>
                <a:solidFill>
                  <a:srgbClr val="FFFFFF"/>
                </a:solidFill>
                <a:effectLst/>
                <a:uLnTx/>
                <a:uFillTx/>
                <a:latin typeface="Avenir Next LT Pro" panose="020B0504020202020204" pitchFamily="34" charset="0"/>
                <a:cs typeface="Arial" panose="020B0604020202020204" pitchFamily="34" charset="0"/>
              </a:rPr>
              <a:t>50M</a:t>
            </a:r>
            <a:endParaRPr kumimoji="0" lang="en-US" sz="1400" i="0" strike="noStrike" kern="1200" cap="none" spc="0" normalizeH="0" baseline="0" noProof="0">
              <a:ln>
                <a:noFill/>
              </a:ln>
              <a:solidFill>
                <a:srgbClr val="FFFFFF"/>
              </a:solidFill>
              <a:effectLst/>
              <a:uLnTx/>
              <a:uFillTx/>
              <a:latin typeface="Avenir Next LT Pro" panose="020B05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F9FDF96-3474-4737-9222-1A30111B9AB2}"/>
              </a:ext>
            </a:extLst>
          </p:cNvPr>
          <p:cNvSpPr txBox="1">
            <a:spLocks/>
          </p:cNvSpPr>
          <p:nvPr/>
        </p:nvSpPr>
        <p:spPr>
          <a:xfrm>
            <a:off x="1290570" y="5124691"/>
            <a:ext cx="2193825" cy="492443"/>
          </a:xfrm>
          <a:prstGeom prst="rect">
            <a:avLst/>
          </a:prstGeom>
        </p:spPr>
        <p:txBody>
          <a:bodyPr vert="horz" wrap="square" lIns="0" tIns="0" rIns="0" bIns="0" rtlCol="0" anchor="t" anchorCtr="0">
            <a:spAutoFit/>
          </a:bodyPr>
          <a:lstStyle>
            <a:lvl1pPr marL="228600" lvl="0" indent="-228600">
              <a:lnSpc>
                <a:spcPct val="100000"/>
              </a:lnSpc>
              <a:spcBef>
                <a:spcPts val="300"/>
              </a:spcBef>
              <a:spcAft>
                <a:spcPts val="300"/>
              </a:spcAft>
              <a:buClr>
                <a:schemeClr val="tx1"/>
              </a:buClr>
              <a:buSzPct val="100000"/>
              <a:buFont typeface="Wingdings" panose="05000000000000000000" pitchFamily="2" charset="2"/>
              <a:buChar char=""/>
              <a:defRPr lang="en-US" sz="1600" dirty="0">
                <a:cs typeface="Arial" panose="020B0604020202020204" pitchFamily="34" charset="0"/>
              </a:defRPr>
            </a:lvl1pPr>
            <a:lvl2pPr lvl="1" indent="-225425">
              <a:lnSpc>
                <a:spcPct val="100000"/>
              </a:lnSpc>
              <a:spcBef>
                <a:spcPts val="0"/>
              </a:spcBef>
              <a:spcAft>
                <a:spcPts val="300"/>
              </a:spcAft>
              <a:buClr>
                <a:schemeClr val="tx1"/>
              </a:buClr>
              <a:buSzPct val="110000"/>
              <a:buFont typeface="Arial" panose="020B0604020202020204" pitchFamily="34" charset="0"/>
              <a:buChar char="‒"/>
              <a:defRPr lang="en-US" sz="1600" dirty="0"/>
            </a:lvl2pPr>
            <a:lvl3pPr marL="660400" lvl="2" indent="-1889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914400" lvl="3" indent="-246063">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1125538" lvl="4" indent="-2111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Wingdings" panose="05000000000000000000" pitchFamily="2" charset="2"/>
              <a:buNone/>
              <a:tabLst/>
              <a:defRPr/>
            </a:pPr>
            <a:r>
              <a:rPr kumimoji="0" lang="en-US" b="1" i="0" strike="noStrike" kern="1200" cap="all" spc="0" normalizeH="0" noProof="0">
                <a:ln>
                  <a:noFill/>
                </a:ln>
                <a:solidFill>
                  <a:srgbClr val="0C3D61"/>
                </a:solidFill>
                <a:effectLst/>
                <a:uLnTx/>
                <a:uFillTx/>
                <a:latin typeface="Avenir Next LT Pro" panose="020B0504020202020204" pitchFamily="34" charset="0"/>
              </a:rPr>
              <a:t>Awareness and Digital Literacy</a:t>
            </a:r>
            <a:endParaRPr kumimoji="0" lang="en-US" b="0" i="0" strike="noStrike" kern="1200" cap="all" spc="0" normalizeH="0" noProof="0">
              <a:ln>
                <a:noFill/>
              </a:ln>
              <a:solidFill>
                <a:srgbClr val="0C3D61"/>
              </a:solidFill>
              <a:effectLst/>
              <a:uLnTx/>
              <a:uFillTx/>
              <a:latin typeface="Avenir Next LT Pro" panose="020B0504020202020204" pitchFamily="34" charset="0"/>
            </a:endParaRPr>
          </a:p>
        </p:txBody>
      </p:sp>
      <p:grpSp>
        <p:nvGrpSpPr>
          <p:cNvPr id="33" name="CustomIcon">
            <a:extLst>
              <a:ext uri="{FF2B5EF4-FFF2-40B4-BE49-F238E27FC236}">
                <a16:creationId xmlns:a16="http://schemas.microsoft.com/office/drawing/2014/main" id="{20361D0C-4003-4112-B9D3-E9834C69923B}"/>
              </a:ext>
            </a:extLst>
          </p:cNvPr>
          <p:cNvGrpSpPr>
            <a:grpSpLocks/>
          </p:cNvGrpSpPr>
          <p:nvPr>
            <p:custDataLst>
              <p:tags r:id="rId7"/>
            </p:custDataLst>
          </p:nvPr>
        </p:nvGrpSpPr>
        <p:grpSpPr>
          <a:xfrm>
            <a:off x="774952" y="5149858"/>
            <a:ext cx="439432" cy="439432"/>
            <a:chOff x="-200025" y="-207010"/>
            <a:chExt cx="1019810" cy="1019810"/>
          </a:xfrm>
          <a:solidFill>
            <a:srgbClr val="0C3D61"/>
          </a:solidFill>
        </p:grpSpPr>
        <p:sp>
          <p:nvSpPr>
            <p:cNvPr id="34" name="Oval 33">
              <a:extLst>
                <a:ext uri="{FF2B5EF4-FFF2-40B4-BE49-F238E27FC236}">
                  <a16:creationId xmlns:a16="http://schemas.microsoft.com/office/drawing/2014/main" id="{93980124-BBCE-4850-8A2F-0FC7800E0D42}"/>
                </a:ext>
              </a:extLst>
            </p:cNvPr>
            <p:cNvSpPr>
              <a:spLocks noChangeAspect="1"/>
            </p:cNvSpPr>
            <p:nvPr/>
          </p:nvSpPr>
          <p:spPr>
            <a:xfrm>
              <a:off x="-200025" y="-207010"/>
              <a:ext cx="1019810" cy="1019810"/>
            </a:xfrm>
            <a:prstGeom prst="ellipse">
              <a:avLst/>
            </a:prstGeom>
            <a:grpFill/>
            <a:ln w="6350" cap="sq">
              <a:pattFill prst="solidDmnd">
                <a:fgClr>
                  <a:srgbClr val="0C4169"/>
                </a:fgClr>
                <a:bgClr>
                  <a:srgbClr val="0C4169"/>
                </a:bgClr>
              </a:patt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strike="noStrike" kern="1200" cap="none" spc="0" normalizeH="0" baseline="0" noProof="0">
                <a:ln>
                  <a:noFill/>
                </a:ln>
                <a:solidFill>
                  <a:srgbClr val="FFFFFF"/>
                </a:solidFill>
                <a:effectLst/>
                <a:uLnTx/>
                <a:uFillTx/>
                <a:latin typeface="Avenir Next LT Pro" panose="020B0504020202020204" pitchFamily="34" charset="0"/>
              </a:endParaRPr>
            </a:p>
          </p:txBody>
        </p:sp>
        <p:pic>
          <p:nvPicPr>
            <p:cNvPr id="35" name="Graphic 34">
              <a:extLst>
                <a:ext uri="{FF2B5EF4-FFF2-40B4-BE49-F238E27FC236}">
                  <a16:creationId xmlns:a16="http://schemas.microsoft.com/office/drawing/2014/main" id="{43790721-05AA-4271-BA70-DF636E651E5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sp>
        <p:nvSpPr>
          <p:cNvPr id="45" name="TextBox 44">
            <a:extLst>
              <a:ext uri="{FF2B5EF4-FFF2-40B4-BE49-F238E27FC236}">
                <a16:creationId xmlns:a16="http://schemas.microsoft.com/office/drawing/2014/main" id="{BDD998CF-6A52-476F-A37E-18DDF94C87CD}"/>
              </a:ext>
            </a:extLst>
          </p:cNvPr>
          <p:cNvSpPr txBox="1">
            <a:spLocks/>
          </p:cNvSpPr>
          <p:nvPr/>
        </p:nvSpPr>
        <p:spPr>
          <a:xfrm>
            <a:off x="4560049" y="3722090"/>
            <a:ext cx="6966884" cy="246221"/>
          </a:xfrm>
          <a:prstGeom prst="rect">
            <a:avLst/>
          </a:prstGeom>
        </p:spPr>
        <p:txBody>
          <a:bodyPr vert="horz" wrap="square" lIns="0" tIns="0" rIns="0" bIns="0" rtlCol="0" anchor="t" anchorCtr="0">
            <a:spAutoFit/>
          </a:bodyPr>
          <a:lstStyle>
            <a:lvl1pPr marL="228600" lvl="0" indent="-228600">
              <a:lnSpc>
                <a:spcPct val="100000"/>
              </a:lnSpc>
              <a:spcBef>
                <a:spcPts val="300"/>
              </a:spcBef>
              <a:spcAft>
                <a:spcPts val="300"/>
              </a:spcAft>
              <a:buClr>
                <a:schemeClr val="tx1"/>
              </a:buClr>
              <a:buSzPct val="100000"/>
              <a:buFont typeface="Wingdings" panose="05000000000000000000" pitchFamily="2" charset="2"/>
              <a:buChar char=""/>
              <a:defRPr lang="en-US" sz="1600" dirty="0">
                <a:cs typeface="Arial" panose="020B0604020202020204" pitchFamily="34" charset="0"/>
              </a:defRPr>
            </a:lvl1pPr>
            <a:lvl2pPr lvl="1" indent="-225425">
              <a:lnSpc>
                <a:spcPct val="100000"/>
              </a:lnSpc>
              <a:spcBef>
                <a:spcPts val="0"/>
              </a:spcBef>
              <a:spcAft>
                <a:spcPts val="300"/>
              </a:spcAft>
              <a:buClr>
                <a:schemeClr val="tx1"/>
              </a:buClr>
              <a:buSzPct val="110000"/>
              <a:buFont typeface="Arial" panose="020B0604020202020204" pitchFamily="34" charset="0"/>
              <a:buChar char="‒"/>
              <a:defRPr lang="en-US" sz="1600" dirty="0"/>
            </a:lvl2pPr>
            <a:lvl3pPr marL="660400" lvl="2" indent="-1889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914400" lvl="3" indent="-246063">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1125538" lvl="4" indent="-2111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0" indent="-228600" algn="l" defTabSz="914400" rtl="0" eaLnBrk="1" fontAlgn="auto" latinLnBrk="0" hangingPunct="1">
              <a:lnSpc>
                <a:spcPct val="100000"/>
              </a:lnSpc>
              <a:spcBef>
                <a:spcPts val="300"/>
              </a:spcBef>
              <a:spcAft>
                <a:spcPts val="300"/>
              </a:spcAft>
              <a:buClr>
                <a:srgbClr val="000000"/>
              </a:buClr>
              <a:buSzPct val="100000"/>
              <a:buFont typeface="Wingdings" panose="05000000000000000000" pitchFamily="2" charset="2"/>
              <a:buChar char=""/>
              <a:tabLst/>
              <a:defRPr/>
            </a:pPr>
            <a:r>
              <a:rPr kumimoji="0" lang="en-US" b="0" i="0" strike="noStrike" kern="1200" cap="none" spc="0" normalizeH="0" baseline="0" noProof="0">
                <a:ln>
                  <a:noFill/>
                </a:ln>
                <a:solidFill>
                  <a:srgbClr val="000000"/>
                </a:solidFill>
                <a:effectLst/>
                <a:uLnTx/>
                <a:uFillTx/>
                <a:latin typeface="Avenir Next LT Pro" panose="020B0504020202020204" pitchFamily="34" charset="0"/>
              </a:rPr>
              <a:t>Broadband Make Ready Accelerator (Pole Replacement Fund) </a:t>
            </a:r>
            <a:endParaRPr kumimoji="0" lang="en-US" b="0" i="0" strike="noStrike" kern="1200" cap="none" spc="0" normalizeH="0" baseline="30000" noProof="0">
              <a:ln>
                <a:noFill/>
              </a:ln>
              <a:solidFill>
                <a:srgbClr val="000000"/>
              </a:solidFill>
              <a:effectLst/>
              <a:uLnTx/>
              <a:uFillTx/>
              <a:latin typeface="Avenir Next LT Pro" panose="020B0504020202020204" pitchFamily="34" charset="0"/>
            </a:endParaRPr>
          </a:p>
        </p:txBody>
      </p:sp>
      <p:sp>
        <p:nvSpPr>
          <p:cNvPr id="47" name="TrackerNumWhite 11">
            <a:extLst>
              <a:ext uri="{FF2B5EF4-FFF2-40B4-BE49-F238E27FC236}">
                <a16:creationId xmlns:a16="http://schemas.microsoft.com/office/drawing/2014/main" id="{9C8CAC47-B8C6-42BC-8DE9-D37939E89B1F}"/>
              </a:ext>
            </a:extLst>
          </p:cNvPr>
          <p:cNvSpPr>
            <a:spLocks/>
          </p:cNvSpPr>
          <p:nvPr>
            <p:custDataLst>
              <p:tags r:id="rId8"/>
            </p:custDataLst>
          </p:nvPr>
        </p:nvSpPr>
        <p:spPr>
          <a:xfrm>
            <a:off x="3485062" y="3681627"/>
            <a:ext cx="761239" cy="292018"/>
          </a:xfrm>
          <a:prstGeom prst="round2SameRect">
            <a:avLst/>
          </a:prstGeom>
          <a:solidFill>
            <a:schemeClr val="bg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strike="noStrike" kern="1200" cap="none" spc="0" normalizeH="0" baseline="0" noProof="0">
                <a:ln>
                  <a:noFill/>
                </a:ln>
                <a:solidFill>
                  <a:srgbClr val="FFFFFF"/>
                </a:solidFill>
                <a:effectLst/>
                <a:uLnTx/>
                <a:uFillTx/>
                <a:latin typeface="Avenir Next LT Pro" panose="020B0504020202020204" pitchFamily="34" charset="0"/>
              </a:rPr>
              <a:t>$100M</a:t>
            </a:r>
          </a:p>
        </p:txBody>
      </p:sp>
      <p:sp>
        <p:nvSpPr>
          <p:cNvPr id="50" name="TextBox 49">
            <a:extLst>
              <a:ext uri="{FF2B5EF4-FFF2-40B4-BE49-F238E27FC236}">
                <a16:creationId xmlns:a16="http://schemas.microsoft.com/office/drawing/2014/main" id="{47B9F48C-66D7-4203-B919-BAE1A7B7C7E9}"/>
              </a:ext>
            </a:extLst>
          </p:cNvPr>
          <p:cNvSpPr txBox="1">
            <a:spLocks/>
          </p:cNvSpPr>
          <p:nvPr/>
        </p:nvSpPr>
        <p:spPr>
          <a:xfrm>
            <a:off x="4559382" y="4220398"/>
            <a:ext cx="6966884" cy="246221"/>
          </a:xfrm>
          <a:prstGeom prst="rect">
            <a:avLst/>
          </a:prstGeom>
        </p:spPr>
        <p:txBody>
          <a:bodyPr vert="horz" wrap="square" lIns="0" tIns="0" rIns="0" bIns="0" rtlCol="0" anchor="t" anchorCtr="0">
            <a:spAutoFit/>
          </a:bodyPr>
          <a:lstStyle>
            <a:lvl1pPr marL="228600" lvl="0" indent="-228600">
              <a:lnSpc>
                <a:spcPct val="100000"/>
              </a:lnSpc>
              <a:spcBef>
                <a:spcPts val="300"/>
              </a:spcBef>
              <a:spcAft>
                <a:spcPts val="300"/>
              </a:spcAft>
              <a:buClr>
                <a:schemeClr val="tx1"/>
              </a:buClr>
              <a:buSzPct val="100000"/>
              <a:buFont typeface="Wingdings" panose="05000000000000000000" pitchFamily="2" charset="2"/>
              <a:buChar char=""/>
              <a:defRPr lang="en-US" sz="1600" dirty="0">
                <a:cs typeface="Arial" panose="020B0604020202020204" pitchFamily="34" charset="0"/>
              </a:defRPr>
            </a:lvl1pPr>
            <a:lvl2pPr lvl="1" indent="-225425">
              <a:lnSpc>
                <a:spcPct val="100000"/>
              </a:lnSpc>
              <a:spcBef>
                <a:spcPts val="0"/>
              </a:spcBef>
              <a:spcAft>
                <a:spcPts val="300"/>
              </a:spcAft>
              <a:buClr>
                <a:schemeClr val="tx1"/>
              </a:buClr>
              <a:buSzPct val="110000"/>
              <a:buFont typeface="Arial" panose="020B0604020202020204" pitchFamily="34" charset="0"/>
              <a:buChar char="‒"/>
              <a:defRPr lang="en-US" sz="1600" dirty="0"/>
            </a:lvl2pPr>
            <a:lvl3pPr marL="660400" lvl="2" indent="-1889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914400" lvl="3" indent="-246063">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1125538" lvl="4" indent="-2111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0" indent="-228600" algn="l" defTabSz="914400" rtl="0" eaLnBrk="1" fontAlgn="auto" latinLnBrk="0" hangingPunct="1">
              <a:lnSpc>
                <a:spcPct val="100000"/>
              </a:lnSpc>
              <a:spcBef>
                <a:spcPts val="300"/>
              </a:spcBef>
              <a:spcAft>
                <a:spcPts val="300"/>
              </a:spcAft>
              <a:buClr>
                <a:srgbClr val="000000"/>
              </a:buClr>
              <a:buSzPct val="100000"/>
              <a:buFont typeface="Wingdings" panose="05000000000000000000" pitchFamily="2" charset="2"/>
              <a:buChar char=""/>
              <a:tabLst/>
              <a:defRPr/>
            </a:pPr>
            <a:r>
              <a:rPr kumimoji="0" lang="en-US" b="0" i="0" strike="noStrike" kern="1200" cap="none" spc="0" normalizeH="0" baseline="0" noProof="0">
                <a:ln>
                  <a:noFill/>
                </a:ln>
                <a:solidFill>
                  <a:srgbClr val="000000"/>
                </a:solidFill>
                <a:effectLst/>
                <a:uLnTx/>
                <a:uFillTx/>
                <a:latin typeface="Avenir Next LT Pro" panose="020B0504020202020204" pitchFamily="34" charset="0"/>
              </a:rPr>
              <a:t>Broadband Mapping</a:t>
            </a:r>
            <a:endParaRPr kumimoji="0" lang="en-US" b="0" i="0" strike="noStrike" kern="1200" cap="none" spc="0" normalizeH="0" baseline="30000" noProof="0">
              <a:ln>
                <a:noFill/>
              </a:ln>
              <a:solidFill>
                <a:srgbClr val="000000"/>
              </a:solidFill>
              <a:effectLst/>
              <a:uLnTx/>
              <a:uFillTx/>
              <a:latin typeface="Avenir Next LT Pro" panose="020B0504020202020204" pitchFamily="34" charset="0"/>
            </a:endParaRPr>
          </a:p>
        </p:txBody>
      </p:sp>
      <p:sp>
        <p:nvSpPr>
          <p:cNvPr id="51" name="TrackerNumWhite 11">
            <a:extLst>
              <a:ext uri="{FF2B5EF4-FFF2-40B4-BE49-F238E27FC236}">
                <a16:creationId xmlns:a16="http://schemas.microsoft.com/office/drawing/2014/main" id="{423021BB-0263-4333-AD40-7602806E12BD}"/>
              </a:ext>
            </a:extLst>
          </p:cNvPr>
          <p:cNvSpPr>
            <a:spLocks/>
          </p:cNvSpPr>
          <p:nvPr>
            <p:custDataLst>
              <p:tags r:id="rId9"/>
            </p:custDataLst>
          </p:nvPr>
        </p:nvSpPr>
        <p:spPr>
          <a:xfrm>
            <a:off x="3484395" y="4223171"/>
            <a:ext cx="761239" cy="292018"/>
          </a:xfrm>
          <a:prstGeom prst="round2SameRect">
            <a:avLst/>
          </a:prstGeom>
          <a:solidFill>
            <a:schemeClr val="bg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strike="noStrike" kern="1200" cap="none" spc="0" normalizeH="0" baseline="0" noProof="0">
                <a:ln>
                  <a:noFill/>
                </a:ln>
                <a:solidFill>
                  <a:srgbClr val="FFFFFF"/>
                </a:solidFill>
                <a:effectLst/>
                <a:uLnTx/>
                <a:uFillTx/>
                <a:latin typeface="Avenir Next LT Pro" panose="020B0504020202020204" pitchFamily="34" charset="0"/>
              </a:rPr>
              <a:t>$1M</a:t>
            </a:r>
          </a:p>
        </p:txBody>
      </p:sp>
      <p:sp>
        <p:nvSpPr>
          <p:cNvPr id="37" name="TextBox 36">
            <a:extLst>
              <a:ext uri="{FF2B5EF4-FFF2-40B4-BE49-F238E27FC236}">
                <a16:creationId xmlns:a16="http://schemas.microsoft.com/office/drawing/2014/main" id="{D373AF88-D414-479E-B932-7D9C37F7779C}"/>
              </a:ext>
            </a:extLst>
          </p:cNvPr>
          <p:cNvSpPr txBox="1">
            <a:spLocks/>
          </p:cNvSpPr>
          <p:nvPr/>
        </p:nvSpPr>
        <p:spPr>
          <a:xfrm>
            <a:off x="285750" y="362487"/>
            <a:ext cx="11526660" cy="492443"/>
          </a:xfrm>
          <a:prstGeom prst="rect">
            <a:avLst/>
          </a:prstGeom>
        </p:spPr>
        <p:txBody>
          <a:bodyPr vert="horz" wrap="square" lIns="0" tIns="0" rIns="0" bIns="0" rtlCol="0">
            <a:spAutoFit/>
          </a:bodyPr>
          <a:lstStyle>
            <a:lvl1pPr marL="228600" lvl="0" indent="-228600">
              <a:lnSpc>
                <a:spcPct val="100000"/>
              </a:lnSpc>
              <a:spcBef>
                <a:spcPts val="300"/>
              </a:spcBef>
              <a:spcAft>
                <a:spcPts val="300"/>
              </a:spcAft>
              <a:buClr>
                <a:schemeClr val="tx1"/>
              </a:buClr>
              <a:buSzPct val="100000"/>
              <a:buFont typeface="Wingdings" panose="05000000000000000000" pitchFamily="2" charset="2"/>
              <a:buChar char=""/>
              <a:defRPr lang="en-US" sz="1600" dirty="0">
                <a:cs typeface="Arial" panose="020B0604020202020204" pitchFamily="34" charset="0"/>
              </a:defRPr>
            </a:lvl1pPr>
            <a:lvl2pPr lvl="1" indent="-225425">
              <a:lnSpc>
                <a:spcPct val="100000"/>
              </a:lnSpc>
              <a:spcBef>
                <a:spcPts val="0"/>
              </a:spcBef>
              <a:spcAft>
                <a:spcPts val="300"/>
              </a:spcAft>
              <a:buClr>
                <a:schemeClr val="tx1"/>
              </a:buClr>
              <a:buSzPct val="110000"/>
              <a:buFont typeface="Arial" panose="020B0604020202020204" pitchFamily="34" charset="0"/>
              <a:buChar char="‒"/>
              <a:defRPr lang="en-US" sz="1600" dirty="0"/>
            </a:lvl2pPr>
            <a:lvl3pPr marL="660400" lvl="2" indent="-1889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914400" lvl="3" indent="-246063">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1125538" lvl="4" indent="-2111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Wingdings" panose="05000000000000000000" pitchFamily="2" charset="2"/>
              <a:buNone/>
              <a:tabLst/>
              <a:defRPr/>
            </a:pPr>
            <a:r>
              <a:rPr lang="en-US" sz="3200" b="1" cap="all">
                <a:solidFill>
                  <a:srgbClr val="4472C4">
                    <a:lumMod val="50000"/>
                  </a:srgbClr>
                </a:solidFill>
                <a:latin typeface="Avenir Next LT Pro" panose="020B0504020202020204" pitchFamily="34" charset="0"/>
                <a:ea typeface="Cambria" charset="0"/>
              </a:rPr>
              <a:t>American rescue plan act funds Investment plan </a:t>
            </a:r>
          </a:p>
        </p:txBody>
      </p:sp>
      <p:sp>
        <p:nvSpPr>
          <p:cNvPr id="44" name="Rectangle 43">
            <a:extLst>
              <a:ext uri="{FF2B5EF4-FFF2-40B4-BE49-F238E27FC236}">
                <a16:creationId xmlns:a16="http://schemas.microsoft.com/office/drawing/2014/main" id="{F2C51141-0DD2-75F9-2130-4E5E3E972776}"/>
              </a:ext>
            </a:extLst>
          </p:cNvPr>
          <p:cNvSpPr/>
          <p:nvPr/>
        </p:nvSpPr>
        <p:spPr>
          <a:xfrm>
            <a:off x="312234" y="6322742"/>
            <a:ext cx="9723864" cy="245327"/>
          </a:xfrm>
          <a:prstGeom prst="rect">
            <a:avLst/>
          </a:prstGeom>
          <a:solidFill>
            <a:srgbClr val="172E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9F9E3D9-4509-B9AA-CD94-EDB928DFE073}"/>
              </a:ext>
            </a:extLst>
          </p:cNvPr>
          <p:cNvSpPr/>
          <p:nvPr/>
        </p:nvSpPr>
        <p:spPr>
          <a:xfrm>
            <a:off x="11879766" y="6322742"/>
            <a:ext cx="189571" cy="245326"/>
          </a:xfrm>
          <a:prstGeom prst="rect">
            <a:avLst/>
          </a:prstGeom>
          <a:solidFill>
            <a:srgbClr val="172E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590216FA-8855-7AF7-55B0-98A725A7339D}"/>
              </a:ext>
            </a:extLst>
          </p:cNvPr>
          <p:cNvCxnSpPr>
            <a:cxnSpLocks/>
          </p:cNvCxnSpPr>
          <p:nvPr/>
        </p:nvCxnSpPr>
        <p:spPr>
          <a:xfrm flipH="1">
            <a:off x="208670" y="854330"/>
            <a:ext cx="11774660" cy="0"/>
          </a:xfrm>
          <a:prstGeom prst="line">
            <a:avLst/>
          </a:prstGeom>
          <a:ln w="76200">
            <a:solidFill>
              <a:srgbClr val="0070C0">
                <a:alpha val="89804"/>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8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FC45E4-3D23-4D1D-AD8F-584372818B46}"/>
              </a:ext>
            </a:extLst>
          </p:cNvPr>
          <p:cNvSpPr txBox="1"/>
          <p:nvPr/>
        </p:nvSpPr>
        <p:spPr>
          <a:xfrm>
            <a:off x="312234" y="1144648"/>
            <a:ext cx="11567532" cy="4564135"/>
          </a:xfrm>
          <a:prstGeom prst="rect">
            <a:avLst/>
          </a:prstGeom>
          <a:solidFill>
            <a:schemeClr val="bg1">
              <a:alpha val="0"/>
            </a:schemeClr>
          </a:solidFill>
        </p:spPr>
        <p:txBody>
          <a:bodyPr wrap="square" rtlCol="0">
            <a:spAutoFit/>
          </a:bodyPr>
          <a:lstStyle/>
          <a:p>
            <a:pPr marL="285750" indent="-285750" algn="l">
              <a:lnSpc>
                <a:spcPct val="125000"/>
              </a:lnSpc>
              <a:spcBef>
                <a:spcPts val="600"/>
              </a:spcBef>
              <a:buFont typeface="Arial" panose="020B0604020202020204" pitchFamily="34" charset="0"/>
              <a:buChar char="•"/>
            </a:pPr>
            <a:r>
              <a:rPr lang="en-US" sz="2400">
                <a:solidFill>
                  <a:srgbClr val="000000"/>
                </a:solidFill>
                <a:latin typeface="Avenir Next LT Pro" panose="020B0504020202020204" pitchFamily="34" charset="0"/>
                <a:cs typeface="Arial" panose="020B0604020202020204" pitchFamily="34" charset="0"/>
              </a:rPr>
              <a:t>Interagency Digital Equity Funding Program (Fall 2022) - $10 million</a:t>
            </a:r>
          </a:p>
          <a:p>
            <a:pPr marL="742950" lvl="1" indent="-285750">
              <a:lnSpc>
                <a:spcPct val="125000"/>
              </a:lnSpc>
              <a:spcBef>
                <a:spcPts val="600"/>
              </a:spcBef>
              <a:buFont typeface="Arial" panose="020B0604020202020204" pitchFamily="34" charset="0"/>
              <a:buChar char="•"/>
            </a:pPr>
            <a:r>
              <a:rPr lang="en-US" sz="2000">
                <a:solidFill>
                  <a:srgbClr val="000000"/>
                </a:solidFill>
                <a:latin typeface="Avenir Next LT Pro" panose="020B0504020202020204" pitchFamily="34" charset="0"/>
                <a:cs typeface="Arial" panose="020B0604020202020204" pitchFamily="34" charset="0"/>
              </a:rPr>
              <a:t>Large, scalable programs that support the entire state or a region (more than one county)</a:t>
            </a:r>
          </a:p>
          <a:p>
            <a:pPr marL="742950" lvl="1" indent="-285750">
              <a:lnSpc>
                <a:spcPct val="125000"/>
              </a:lnSpc>
              <a:spcBef>
                <a:spcPts val="600"/>
              </a:spcBef>
              <a:buFont typeface="Arial" panose="020B0604020202020204" pitchFamily="34" charset="0"/>
              <a:buChar char="•"/>
            </a:pPr>
            <a:r>
              <a:rPr lang="en-US" sz="2000">
                <a:solidFill>
                  <a:srgbClr val="000000"/>
                </a:solidFill>
                <a:latin typeface="Avenir Next LT Pro" panose="020B0504020202020204" pitchFamily="34" charset="0"/>
                <a:cs typeface="Arial" panose="020B0604020202020204" pitchFamily="34" charset="0"/>
              </a:rPr>
              <a:t>Eligible entities are universities</a:t>
            </a:r>
            <a:r>
              <a:rPr lang="en-US" sz="2000" dirty="0">
                <a:solidFill>
                  <a:srgbClr val="000000"/>
                </a:solidFill>
                <a:latin typeface="Avenir Next LT Pro" panose="020B0504020202020204" pitchFamily="34" charset="0"/>
                <a:cs typeface="Arial" panose="020B0604020202020204" pitchFamily="34" charset="0"/>
              </a:rPr>
              <a:t>, community colleges,</a:t>
            </a:r>
            <a:r>
              <a:rPr lang="en-US" sz="2000">
                <a:solidFill>
                  <a:srgbClr val="000000"/>
                </a:solidFill>
                <a:latin typeface="Avenir Next LT Pro" panose="020B0504020202020204" pitchFamily="34" charset="0"/>
                <a:cs typeface="Arial" panose="020B0604020202020204" pitchFamily="34" charset="0"/>
              </a:rPr>
              <a:t> and state agencies</a:t>
            </a:r>
          </a:p>
          <a:p>
            <a:pPr lvl="1">
              <a:lnSpc>
                <a:spcPct val="125000"/>
              </a:lnSpc>
              <a:spcBef>
                <a:spcPts val="600"/>
              </a:spcBef>
            </a:pPr>
            <a:endParaRPr lang="en-US" sz="2000">
              <a:solidFill>
                <a:srgbClr val="000000"/>
              </a:solidFill>
              <a:latin typeface="Avenir Next LT Pro" panose="020B0504020202020204" pitchFamily="34" charset="0"/>
              <a:cs typeface="Arial" panose="020B0604020202020204" pitchFamily="34" charset="0"/>
            </a:endParaRPr>
          </a:p>
          <a:p>
            <a:pPr marL="285750" indent="-285750">
              <a:lnSpc>
                <a:spcPct val="125000"/>
              </a:lnSpc>
              <a:spcBef>
                <a:spcPts val="600"/>
              </a:spcBef>
              <a:buFont typeface="Arial" panose="020B0604020202020204" pitchFamily="34" charset="0"/>
              <a:buChar char="•"/>
            </a:pPr>
            <a:r>
              <a:rPr lang="en-US" sz="2400">
                <a:solidFill>
                  <a:srgbClr val="000000"/>
                </a:solidFill>
                <a:latin typeface="Avenir Next LT Pro" panose="020B0504020202020204" pitchFamily="34" charset="0"/>
                <a:cs typeface="Arial" panose="020B0604020202020204" pitchFamily="34" charset="0"/>
              </a:rPr>
              <a:t>Capacity Building Grant Program (Winter 2023) - $14 million</a:t>
            </a:r>
          </a:p>
          <a:p>
            <a:pPr marL="742950" lvl="1" indent="-285750">
              <a:lnSpc>
                <a:spcPct val="125000"/>
              </a:lnSpc>
              <a:spcBef>
                <a:spcPts val="600"/>
              </a:spcBef>
              <a:buFont typeface="Arial" panose="020B0604020202020204" pitchFamily="34" charset="0"/>
              <a:buChar char="•"/>
            </a:pPr>
            <a:r>
              <a:rPr lang="en-US" sz="2000">
                <a:solidFill>
                  <a:srgbClr val="000000"/>
                </a:solidFill>
                <a:latin typeface="Avenir Next LT Pro" panose="020B0504020202020204" pitchFamily="34" charset="0"/>
                <a:cs typeface="Arial" panose="020B0604020202020204" pitchFamily="34" charset="0"/>
              </a:rPr>
              <a:t>Build capacity to develop or expand digital equity programs in communities across North Carolina</a:t>
            </a:r>
          </a:p>
          <a:p>
            <a:pPr marL="742950" lvl="1" indent="-285750">
              <a:lnSpc>
                <a:spcPct val="125000"/>
              </a:lnSpc>
              <a:spcBef>
                <a:spcPts val="600"/>
              </a:spcBef>
              <a:buFont typeface="Arial" panose="020B0604020202020204" pitchFamily="34" charset="0"/>
              <a:buChar char="•"/>
            </a:pPr>
            <a:r>
              <a:rPr lang="en-US" sz="2000">
                <a:solidFill>
                  <a:srgbClr val="000000"/>
                </a:solidFill>
                <a:latin typeface="Avenir Next LT Pro" panose="020B0504020202020204" pitchFamily="34" charset="0"/>
                <a:cs typeface="Arial" panose="020B0604020202020204" pitchFamily="34" charset="0"/>
              </a:rPr>
              <a:t>Will require partnerships between local municipalities and community-based organizations </a:t>
            </a:r>
          </a:p>
          <a:p>
            <a:pPr algn="l">
              <a:lnSpc>
                <a:spcPct val="125000"/>
              </a:lnSpc>
              <a:spcBef>
                <a:spcPts val="600"/>
              </a:spcBef>
            </a:pPr>
            <a:endParaRPr lang="en-US" sz="1600">
              <a:solidFill>
                <a:srgbClr val="000000"/>
              </a:solidFill>
              <a:latin typeface="Avenir Next LT Pro" panose="020B0504020202020204" pitchFamily="34" charset="0"/>
              <a:cs typeface="Arial" panose="020B0604020202020204" pitchFamily="34" charset="0"/>
            </a:endParaRPr>
          </a:p>
          <a:p>
            <a:pPr lvl="1">
              <a:lnSpc>
                <a:spcPct val="125000"/>
              </a:lnSpc>
              <a:spcBef>
                <a:spcPts val="600"/>
              </a:spcBef>
            </a:pPr>
            <a:endParaRPr lang="en-US">
              <a:solidFill>
                <a:srgbClr val="000000"/>
              </a:solidFill>
              <a:latin typeface="Avenir Next LT Pro" panose="020B05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0D22962-AA07-3138-DA1A-621765FEFFC5}"/>
              </a:ext>
            </a:extLst>
          </p:cNvPr>
          <p:cNvSpPr/>
          <p:nvPr/>
        </p:nvSpPr>
        <p:spPr>
          <a:xfrm>
            <a:off x="312234" y="6322742"/>
            <a:ext cx="9723864" cy="245327"/>
          </a:xfrm>
          <a:prstGeom prst="rect">
            <a:avLst/>
          </a:prstGeom>
          <a:solidFill>
            <a:srgbClr val="172E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9A5588-0AAF-833B-2074-01A51B81B4EE}"/>
              </a:ext>
            </a:extLst>
          </p:cNvPr>
          <p:cNvSpPr/>
          <p:nvPr/>
        </p:nvSpPr>
        <p:spPr>
          <a:xfrm>
            <a:off x="11879766" y="6322742"/>
            <a:ext cx="189571" cy="245326"/>
          </a:xfrm>
          <a:prstGeom prst="rect">
            <a:avLst/>
          </a:prstGeom>
          <a:solidFill>
            <a:srgbClr val="172E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626B8C77-A142-958A-C3B4-80A47012F795}"/>
              </a:ext>
            </a:extLst>
          </p:cNvPr>
          <p:cNvSpPr txBox="1">
            <a:spLocks/>
          </p:cNvSpPr>
          <p:nvPr/>
        </p:nvSpPr>
        <p:spPr>
          <a:xfrm>
            <a:off x="208670" y="318796"/>
            <a:ext cx="11774660" cy="690854"/>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a:solidFill>
                  <a:srgbClr val="172E4C"/>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cap="all">
                <a:solidFill>
                  <a:srgbClr val="4472C4">
                    <a:lumMod val="50000"/>
                  </a:srgbClr>
                </a:solidFill>
                <a:latin typeface="Avenir Next LT Pro" panose="020B0504020202020204" pitchFamily="34" charset="0"/>
                <a:ea typeface="Cambria" charset="0"/>
                <a:cs typeface="Arial" panose="020B0604020202020204" pitchFamily="34" charset="0"/>
              </a:rPr>
              <a:t>Digital Equity Grant Program Overview </a:t>
            </a:r>
          </a:p>
        </p:txBody>
      </p:sp>
      <p:cxnSp>
        <p:nvCxnSpPr>
          <p:cNvPr id="11" name="Straight Connector 10">
            <a:extLst>
              <a:ext uri="{FF2B5EF4-FFF2-40B4-BE49-F238E27FC236}">
                <a16:creationId xmlns:a16="http://schemas.microsoft.com/office/drawing/2014/main" id="{A4D0493C-4734-4FDD-D112-06AC3E5C0515}"/>
              </a:ext>
            </a:extLst>
          </p:cNvPr>
          <p:cNvCxnSpPr>
            <a:cxnSpLocks/>
          </p:cNvCxnSpPr>
          <p:nvPr/>
        </p:nvCxnSpPr>
        <p:spPr>
          <a:xfrm flipH="1">
            <a:off x="208670" y="854330"/>
            <a:ext cx="11774660" cy="0"/>
          </a:xfrm>
          <a:prstGeom prst="line">
            <a:avLst/>
          </a:prstGeom>
          <a:ln w="76200">
            <a:solidFill>
              <a:srgbClr val="0070C0">
                <a:alpha val="89804"/>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73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FC45E4-3D23-4D1D-AD8F-584372818B46}"/>
              </a:ext>
            </a:extLst>
          </p:cNvPr>
          <p:cNvSpPr txBox="1"/>
          <p:nvPr/>
        </p:nvSpPr>
        <p:spPr>
          <a:xfrm>
            <a:off x="312234" y="1092098"/>
            <a:ext cx="11567532" cy="5918351"/>
          </a:xfrm>
          <a:prstGeom prst="rect">
            <a:avLst/>
          </a:prstGeom>
          <a:solidFill>
            <a:schemeClr val="bg1">
              <a:alpha val="0"/>
            </a:schemeClr>
          </a:solidFill>
        </p:spPr>
        <p:txBody>
          <a:bodyPr wrap="square" rtlCol="0">
            <a:spAutoFit/>
          </a:bodyPr>
          <a:lstStyle/>
          <a:p>
            <a:pPr algn="l" rtl="0" fontAlgn="base"/>
            <a:r>
              <a:rPr lang="en-US" sz="1800" b="0" i="0">
                <a:solidFill>
                  <a:srgbClr val="000000"/>
                </a:solidFill>
                <a:effectLst/>
                <a:latin typeface="Avenir Next LT Pro" panose="020B0504020202020204" pitchFamily="34" charset="0"/>
              </a:rPr>
              <a:t>Applicants must be an entity of North Carolina state government, which includes:  </a:t>
            </a:r>
          </a:p>
          <a:p>
            <a:pPr algn="l" rtl="0" fontAlgn="base"/>
            <a:endParaRPr lang="en-US" sz="1800" b="0" i="0">
              <a:solidFill>
                <a:srgbClr val="000000"/>
              </a:solidFill>
              <a:effectLst/>
              <a:latin typeface="Segoe UI" panose="020B0502040204020203" pitchFamily="34" charset="0"/>
            </a:endParaRPr>
          </a:p>
          <a:p>
            <a:pPr marL="803275" lvl="1" indent="-346075" fontAlgn="base">
              <a:buFont typeface="Arial" panose="020B0604020202020204" pitchFamily="34" charset="0"/>
              <a:buChar char="•"/>
            </a:pPr>
            <a:r>
              <a:rPr lang="en-US" b="0" i="0">
                <a:solidFill>
                  <a:srgbClr val="000000"/>
                </a:solidFill>
                <a:effectLst/>
                <a:latin typeface="Avenir Next LT Pro" panose="020B0504020202020204" pitchFamily="34" charset="0"/>
              </a:rPr>
              <a:t> All state government organizations as outlined on this web page: </a:t>
            </a:r>
            <a:r>
              <a:rPr lang="en-US" b="0" i="0" u="sng" strike="noStrike">
                <a:solidFill>
                  <a:srgbClr val="0563C1"/>
                </a:solidFill>
                <a:effectLst/>
                <a:latin typeface="Avenir Next LT Pro" panose="020B0504020202020204" pitchFamily="34" charset="0"/>
                <a:hlinkClick r:id="rId3"/>
              </a:rPr>
              <a:t>State Organizations A-Z | nc.gov</a:t>
            </a:r>
            <a:r>
              <a:rPr lang="en-US" b="0" i="0">
                <a:solidFill>
                  <a:srgbClr val="000000"/>
                </a:solidFill>
                <a:effectLst/>
                <a:latin typeface="Avenir Next LT Pro" panose="020B0504020202020204" pitchFamily="34" charset="0"/>
              </a:rPr>
              <a:t> </a:t>
            </a:r>
          </a:p>
          <a:p>
            <a:pPr marL="803275" lvl="1" indent="-346075" fontAlgn="base"/>
            <a:endParaRPr lang="en-US" sz="1600" b="0" i="0">
              <a:solidFill>
                <a:srgbClr val="000000"/>
              </a:solidFill>
              <a:effectLst/>
              <a:latin typeface="Segoe UI" panose="020B0502040204020203" pitchFamily="34" charset="0"/>
            </a:endParaRPr>
          </a:p>
          <a:p>
            <a:pPr marL="803275" lvl="1" indent="-346075" fontAlgn="base">
              <a:buFont typeface="Arial" panose="020B0604020202020204" pitchFamily="34" charset="0"/>
              <a:buChar char="•"/>
            </a:pPr>
            <a:r>
              <a:rPr lang="en-US" b="0" i="0">
                <a:solidFill>
                  <a:srgbClr val="000000"/>
                </a:solidFill>
                <a:effectLst/>
                <a:latin typeface="Avenir Next LT Pro" panose="020B0504020202020204" pitchFamily="34" charset="0"/>
              </a:rPr>
              <a:t>University of North Carolina System or individual schools, universities, or centers within  </a:t>
            </a:r>
          </a:p>
          <a:p>
            <a:pPr marL="803275" lvl="1" indent="-346075" fontAlgn="base"/>
            <a:endParaRPr lang="en-US" b="0" i="0">
              <a:solidFill>
                <a:srgbClr val="000000"/>
              </a:solidFill>
              <a:effectLst/>
              <a:latin typeface="verdana" panose="020B0604030504040204" pitchFamily="34" charset="0"/>
            </a:endParaRPr>
          </a:p>
          <a:p>
            <a:pPr marL="803275" lvl="1" indent="-346075" fontAlgn="base">
              <a:buFont typeface="Arial" panose="020B0604020202020204" pitchFamily="34" charset="0"/>
              <a:buChar char="•"/>
            </a:pPr>
            <a:r>
              <a:rPr lang="en-US" b="0" i="0">
                <a:solidFill>
                  <a:srgbClr val="000000"/>
                </a:solidFill>
                <a:effectLst/>
                <a:latin typeface="Avenir Next LT Pro" panose="020B0504020202020204" pitchFamily="34" charset="0"/>
              </a:rPr>
              <a:t>North Carolina Community College system or individual schools, colleges or centers within the system</a:t>
            </a:r>
          </a:p>
          <a:p>
            <a:pPr lvl="1" fontAlgn="base">
              <a:buFont typeface="Arial" panose="020B0604020202020204" pitchFamily="34" charset="0"/>
              <a:buChar char="•"/>
            </a:pPr>
            <a:endParaRPr lang="en-US">
              <a:solidFill>
                <a:srgbClr val="000000"/>
              </a:solidFill>
              <a:latin typeface="Avenir Next LT Pro" panose="020B0504020202020204" pitchFamily="34" charset="0"/>
            </a:endParaRPr>
          </a:p>
          <a:p>
            <a:pPr algn="l">
              <a:lnSpc>
                <a:spcPct val="125000"/>
              </a:lnSpc>
              <a:spcBef>
                <a:spcPts val="600"/>
              </a:spcBef>
            </a:pPr>
            <a:r>
              <a:rPr lang="en-US" sz="1800" b="0" i="0">
                <a:solidFill>
                  <a:srgbClr val="000000"/>
                </a:solidFill>
                <a:effectLst/>
                <a:latin typeface="Avenir Next LT Pro" panose="020B0504020202020204" pitchFamily="34" charset="0"/>
              </a:rPr>
              <a:t>Applicants can apply for up to $2 million. The Office of Digital Equity and Literacy reserves the right to fund a portion of an application.  </a:t>
            </a:r>
          </a:p>
          <a:p>
            <a:pPr marL="803275" indent="-346075" algn="l">
              <a:lnSpc>
                <a:spcPct val="125000"/>
              </a:lnSpc>
              <a:spcBef>
                <a:spcPts val="600"/>
              </a:spcBef>
              <a:buFont typeface="Arial" panose="020B0604020202020204" pitchFamily="34" charset="0"/>
              <a:buChar char="•"/>
            </a:pPr>
            <a:r>
              <a:rPr lang="en-US" sz="1800" b="0" i="0">
                <a:solidFill>
                  <a:srgbClr val="0E101A"/>
                </a:solidFill>
                <a:effectLst/>
                <a:latin typeface="Avenir Next LT Pro" panose="020B0504020202020204" pitchFamily="34" charset="0"/>
              </a:rPr>
              <a:t>Only one application per office will be accepted. However, we </a:t>
            </a:r>
            <a:r>
              <a:rPr lang="en-US" sz="1800" b="0" i="0" u="sng">
                <a:solidFill>
                  <a:srgbClr val="0E101A"/>
                </a:solidFill>
                <a:effectLst/>
                <a:latin typeface="Avenir Next LT Pro" panose="020B0504020202020204" pitchFamily="34" charset="0"/>
              </a:rPr>
              <a:t>will</a:t>
            </a:r>
            <a:r>
              <a:rPr lang="en-US" sz="1800" b="0" i="0">
                <a:solidFill>
                  <a:srgbClr val="0E101A"/>
                </a:solidFill>
                <a:effectLst/>
                <a:latin typeface="Avenir Next LT Pro" panose="020B0504020202020204" pitchFamily="34" charset="0"/>
              </a:rPr>
              <a:t> accept more than one application per agency or institution if they are a part of a separate division or office.</a:t>
            </a:r>
            <a:endParaRPr lang="en-US" sz="1800">
              <a:solidFill>
                <a:srgbClr val="000000"/>
              </a:solidFill>
              <a:latin typeface="Avenir Next LT Pro" panose="020B0504020202020204" pitchFamily="34" charset="0"/>
            </a:endParaRPr>
          </a:p>
          <a:p>
            <a:pPr marL="803275" indent="-346075" algn="l">
              <a:lnSpc>
                <a:spcPct val="125000"/>
              </a:lnSpc>
              <a:spcBef>
                <a:spcPts val="600"/>
              </a:spcBef>
              <a:buFont typeface="Arial" panose="020B0604020202020204" pitchFamily="34" charset="0"/>
              <a:buChar char="•"/>
            </a:pPr>
            <a:r>
              <a:rPr lang="en-US" sz="1800" b="0" i="0">
                <a:solidFill>
                  <a:srgbClr val="000000"/>
                </a:solidFill>
                <a:effectLst/>
                <a:latin typeface="Avenir Next LT Pro" panose="020B0504020202020204" pitchFamily="34" charset="0"/>
              </a:rPr>
              <a:t>This funding term is for two years. The start date will be outlined in the signed contract between funding recipients and NCDIT, but the funding term will likely run from Jan. 1, 2023, to Dec. 31, 2024.</a:t>
            </a:r>
          </a:p>
          <a:p>
            <a:pPr fontAlgn="base"/>
            <a:endParaRPr lang="en-US" b="0" i="0">
              <a:solidFill>
                <a:srgbClr val="000000"/>
              </a:solidFill>
              <a:effectLst/>
              <a:latin typeface="verdana" panose="020B0604030504040204" pitchFamily="34" charset="0"/>
            </a:endParaRPr>
          </a:p>
          <a:p>
            <a:pPr algn="l">
              <a:lnSpc>
                <a:spcPct val="125000"/>
              </a:lnSpc>
              <a:spcBef>
                <a:spcPts val="600"/>
              </a:spcBef>
            </a:pPr>
            <a:endParaRPr lang="en-US" sz="1600">
              <a:solidFill>
                <a:srgbClr val="000000"/>
              </a:solidFill>
              <a:latin typeface="Avenir Next LT Pro" panose="020B0504020202020204" pitchFamily="34" charset="0"/>
              <a:cs typeface="Arial" panose="020B0604020202020204" pitchFamily="34" charset="0"/>
            </a:endParaRPr>
          </a:p>
          <a:p>
            <a:pPr lvl="1">
              <a:lnSpc>
                <a:spcPct val="125000"/>
              </a:lnSpc>
              <a:spcBef>
                <a:spcPts val="600"/>
              </a:spcBef>
            </a:pPr>
            <a:endParaRPr lang="en-US">
              <a:solidFill>
                <a:srgbClr val="000000"/>
              </a:solidFill>
              <a:latin typeface="Avenir Next LT Pro" panose="020B05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C3BAE706-5EC7-E940-80F5-E5438CBD14E4}"/>
              </a:ext>
            </a:extLst>
          </p:cNvPr>
          <p:cNvSpPr>
            <a:spLocks noGrp="1"/>
          </p:cNvSpPr>
          <p:nvPr>
            <p:ph type="body" sz="quarter" idx="10"/>
          </p:nvPr>
        </p:nvSpPr>
        <p:spPr>
          <a:xfrm>
            <a:off x="208670" y="318796"/>
            <a:ext cx="11774660" cy="690854"/>
          </a:xfrm>
        </p:spPr>
        <p:txBody>
          <a:bodyPr/>
          <a:lstStyle/>
          <a:p>
            <a:r>
              <a:rPr lang="en-US" sz="3200" cap="all">
                <a:solidFill>
                  <a:srgbClr val="4472C4">
                    <a:lumMod val="50000"/>
                  </a:srgbClr>
                </a:solidFill>
                <a:latin typeface="Avenir Next LT Pro" panose="020B0504020202020204" pitchFamily="34" charset="0"/>
                <a:ea typeface="Cambria" charset="0"/>
                <a:cs typeface="Arial" panose="020B0604020202020204" pitchFamily="34" charset="0"/>
              </a:rPr>
              <a:t>Interagency Grant Eligibility &amp; Funding</a:t>
            </a:r>
          </a:p>
        </p:txBody>
      </p:sp>
      <p:sp>
        <p:nvSpPr>
          <p:cNvPr id="7" name="Rectangle 6">
            <a:extLst>
              <a:ext uri="{FF2B5EF4-FFF2-40B4-BE49-F238E27FC236}">
                <a16:creationId xmlns:a16="http://schemas.microsoft.com/office/drawing/2014/main" id="{30D22962-AA07-3138-DA1A-621765FEFFC5}"/>
              </a:ext>
            </a:extLst>
          </p:cNvPr>
          <p:cNvSpPr/>
          <p:nvPr/>
        </p:nvSpPr>
        <p:spPr>
          <a:xfrm>
            <a:off x="312234" y="6322742"/>
            <a:ext cx="9723864" cy="245327"/>
          </a:xfrm>
          <a:prstGeom prst="rect">
            <a:avLst/>
          </a:prstGeom>
          <a:solidFill>
            <a:srgbClr val="172E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9A5588-0AAF-833B-2074-01A51B81B4EE}"/>
              </a:ext>
            </a:extLst>
          </p:cNvPr>
          <p:cNvSpPr/>
          <p:nvPr/>
        </p:nvSpPr>
        <p:spPr>
          <a:xfrm>
            <a:off x="11879766" y="6322742"/>
            <a:ext cx="189571" cy="245326"/>
          </a:xfrm>
          <a:prstGeom prst="rect">
            <a:avLst/>
          </a:prstGeom>
          <a:solidFill>
            <a:srgbClr val="172E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13C7EF54-1F57-546F-7168-CB824E31FF50}"/>
              </a:ext>
            </a:extLst>
          </p:cNvPr>
          <p:cNvCxnSpPr>
            <a:cxnSpLocks/>
          </p:cNvCxnSpPr>
          <p:nvPr/>
        </p:nvCxnSpPr>
        <p:spPr>
          <a:xfrm flipH="1">
            <a:off x="208670" y="854330"/>
            <a:ext cx="11774660" cy="0"/>
          </a:xfrm>
          <a:prstGeom prst="line">
            <a:avLst/>
          </a:prstGeom>
          <a:ln w="76200">
            <a:solidFill>
              <a:srgbClr val="0070C0">
                <a:alpha val="89804"/>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94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red, line&#10;&#10;Description automatically generated">
            <a:extLst>
              <a:ext uri="{FF2B5EF4-FFF2-40B4-BE49-F238E27FC236}">
                <a16:creationId xmlns:a16="http://schemas.microsoft.com/office/drawing/2014/main" id="{AE67F167-C23C-E58B-982A-5C5F32768AF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958613" y="1994214"/>
            <a:ext cx="5978462" cy="4483847"/>
          </a:xfrm>
          <a:prstGeom prst="rect">
            <a:avLst/>
          </a:prstGeom>
        </p:spPr>
      </p:pic>
      <p:sp>
        <p:nvSpPr>
          <p:cNvPr id="3" name="TextBox 2">
            <a:extLst>
              <a:ext uri="{FF2B5EF4-FFF2-40B4-BE49-F238E27FC236}">
                <a16:creationId xmlns:a16="http://schemas.microsoft.com/office/drawing/2014/main" id="{10FC45E4-3D23-4D1D-AD8F-584372818B46}"/>
              </a:ext>
            </a:extLst>
          </p:cNvPr>
          <p:cNvSpPr txBox="1"/>
          <p:nvPr/>
        </p:nvSpPr>
        <p:spPr>
          <a:xfrm>
            <a:off x="312234" y="1092098"/>
            <a:ext cx="7499288" cy="5073505"/>
          </a:xfrm>
          <a:prstGeom prst="rect">
            <a:avLst/>
          </a:prstGeom>
          <a:solidFill>
            <a:schemeClr val="bg1">
              <a:alpha val="0"/>
            </a:schemeClr>
          </a:solidFill>
        </p:spPr>
        <p:txBody>
          <a:bodyPr wrap="square" lIns="91440" tIns="45720" rIns="91440" bIns="45720" rtlCol="0" anchor="t">
            <a:spAutoFit/>
          </a:bodyPr>
          <a:lstStyle/>
          <a:p>
            <a:pPr algn="l">
              <a:lnSpc>
                <a:spcPct val="125000"/>
              </a:lnSpc>
              <a:spcBef>
                <a:spcPts val="1800"/>
              </a:spcBef>
            </a:pPr>
            <a:r>
              <a:rPr lang="en-US" sz="2000">
                <a:solidFill>
                  <a:srgbClr val="000000"/>
                </a:solidFill>
                <a:latin typeface="Avenir Next LT Pro"/>
                <a:cs typeface="Arial"/>
              </a:rPr>
              <a:t>Projects MUST prioritize one or more of the following groups:</a:t>
            </a:r>
          </a:p>
          <a:p>
            <a:pPr marL="803275" lvl="1" indent="-346075">
              <a:lnSpc>
                <a:spcPct val="114000"/>
              </a:lnSpc>
              <a:spcBef>
                <a:spcPts val="350"/>
              </a:spcBef>
              <a:buFont typeface="Arial" panose="020B0604020202020204" pitchFamily="34" charset="0"/>
              <a:buChar char="•"/>
            </a:pPr>
            <a:r>
              <a:rPr lang="en-US">
                <a:solidFill>
                  <a:srgbClr val="000000"/>
                </a:solidFill>
                <a:latin typeface="Avenir Next LT Pro"/>
                <a:cs typeface="Arial"/>
              </a:rPr>
              <a:t>Low-income households (150 percent of the Federal Poverty Level or below)  </a:t>
            </a:r>
          </a:p>
          <a:p>
            <a:pPr marL="803275" lvl="1" indent="-346075">
              <a:lnSpc>
                <a:spcPct val="114000"/>
              </a:lnSpc>
              <a:spcBef>
                <a:spcPts val="350"/>
              </a:spcBef>
              <a:buFont typeface="Arial" panose="020B0604020202020204" pitchFamily="34" charset="0"/>
              <a:buChar char="•"/>
            </a:pPr>
            <a:r>
              <a:rPr lang="en-US">
                <a:solidFill>
                  <a:srgbClr val="000000"/>
                </a:solidFill>
                <a:latin typeface="Avenir Next LT Pro"/>
                <a:cs typeface="Arial"/>
              </a:rPr>
              <a:t>Individuals who primarily reside in a rural area  </a:t>
            </a:r>
          </a:p>
          <a:p>
            <a:pPr marL="803275" lvl="1" indent="-346075">
              <a:lnSpc>
                <a:spcPct val="114000"/>
              </a:lnSpc>
              <a:spcBef>
                <a:spcPts val="350"/>
              </a:spcBef>
              <a:buFont typeface="Arial" panose="020B0604020202020204" pitchFamily="34" charset="0"/>
              <a:buChar char="•"/>
            </a:pPr>
            <a:r>
              <a:rPr lang="en-US">
                <a:solidFill>
                  <a:srgbClr val="000000"/>
                </a:solidFill>
                <a:latin typeface="Avenir Next LT Pro"/>
                <a:cs typeface="Arial"/>
              </a:rPr>
              <a:t>Aging residents    </a:t>
            </a:r>
          </a:p>
          <a:p>
            <a:pPr marL="803275" lvl="1" indent="-346075">
              <a:lnSpc>
                <a:spcPct val="114000"/>
              </a:lnSpc>
              <a:spcBef>
                <a:spcPts val="350"/>
              </a:spcBef>
              <a:buFont typeface="Arial" panose="020B0604020202020204" pitchFamily="34" charset="0"/>
              <a:buChar char="•"/>
            </a:pPr>
            <a:r>
              <a:rPr lang="en-US">
                <a:solidFill>
                  <a:srgbClr val="000000"/>
                </a:solidFill>
                <a:latin typeface="Avenir Next LT Pro"/>
                <a:cs typeface="Arial"/>
              </a:rPr>
              <a:t>Incarcerated and second chance residents/Reentry/Justice Involved   </a:t>
            </a:r>
          </a:p>
          <a:p>
            <a:pPr marL="803275" lvl="1" indent="-346075">
              <a:lnSpc>
                <a:spcPct val="114000"/>
              </a:lnSpc>
              <a:spcBef>
                <a:spcPts val="350"/>
              </a:spcBef>
              <a:buFont typeface="Arial" panose="020B0604020202020204" pitchFamily="34" charset="0"/>
              <a:buChar char="•"/>
            </a:pPr>
            <a:r>
              <a:rPr lang="en-US">
                <a:solidFill>
                  <a:srgbClr val="000000"/>
                </a:solidFill>
                <a:latin typeface="Avenir Next LT Pro"/>
                <a:cs typeface="Arial"/>
              </a:rPr>
              <a:t>Veterans    </a:t>
            </a:r>
          </a:p>
          <a:p>
            <a:pPr marL="803275" lvl="1" indent="-346075">
              <a:lnSpc>
                <a:spcPct val="114000"/>
              </a:lnSpc>
              <a:spcBef>
                <a:spcPts val="350"/>
              </a:spcBef>
              <a:buFont typeface="Arial" panose="020B0604020202020204" pitchFamily="34" charset="0"/>
              <a:buChar char="•"/>
            </a:pPr>
            <a:r>
              <a:rPr lang="en-US">
                <a:solidFill>
                  <a:srgbClr val="000000"/>
                </a:solidFill>
                <a:latin typeface="Avenir Next LT Pro"/>
                <a:cs typeface="Arial"/>
              </a:rPr>
              <a:t>Individuals with disabilities  </a:t>
            </a:r>
          </a:p>
          <a:p>
            <a:pPr marL="803275" lvl="1" indent="-346075">
              <a:lnSpc>
                <a:spcPct val="114000"/>
              </a:lnSpc>
              <a:spcBef>
                <a:spcPts val="350"/>
              </a:spcBef>
              <a:buFont typeface="Arial" panose="020B0604020202020204" pitchFamily="34" charset="0"/>
              <a:buChar char="•"/>
            </a:pPr>
            <a:r>
              <a:rPr lang="en-US">
                <a:solidFill>
                  <a:srgbClr val="000000"/>
                </a:solidFill>
                <a:latin typeface="Avenir Next LT Pro"/>
                <a:cs typeface="Arial"/>
              </a:rPr>
              <a:t>Individuals with a language barrier, including individuals who   </a:t>
            </a:r>
          </a:p>
          <a:p>
            <a:pPr marL="1260475" lvl="3" indent="-346075">
              <a:lnSpc>
                <a:spcPct val="114000"/>
              </a:lnSpc>
              <a:spcBef>
                <a:spcPts val="350"/>
              </a:spcBef>
              <a:buFont typeface="Arial" panose="020B0604020202020204" pitchFamily="34" charset="0"/>
              <a:buChar char="•"/>
            </a:pPr>
            <a:r>
              <a:rPr lang="en-US">
                <a:solidFill>
                  <a:srgbClr val="000000"/>
                </a:solidFill>
                <a:latin typeface="Avenir Next LT Pro"/>
                <a:cs typeface="Arial"/>
              </a:rPr>
              <a:t>Are English learners; and</a:t>
            </a:r>
            <a:r>
              <a:rPr lang="en-US" dirty="0">
                <a:solidFill>
                  <a:srgbClr val="000000"/>
                </a:solidFill>
                <a:latin typeface="Avenir Next LT Pro"/>
                <a:cs typeface="Arial"/>
              </a:rPr>
              <a:t>/or</a:t>
            </a:r>
            <a:r>
              <a:rPr lang="en-US">
                <a:solidFill>
                  <a:srgbClr val="000000"/>
                </a:solidFill>
                <a:latin typeface="Avenir Next LT Pro"/>
                <a:cs typeface="Arial"/>
              </a:rPr>
              <a:t>  </a:t>
            </a:r>
            <a:endParaRPr lang="en-US" dirty="0">
              <a:solidFill>
                <a:srgbClr val="000000"/>
              </a:solidFill>
              <a:latin typeface="Avenir Next LT Pro"/>
              <a:cs typeface="Arial"/>
            </a:endParaRPr>
          </a:p>
          <a:p>
            <a:pPr marL="1260475" lvl="3" indent="-346075">
              <a:lnSpc>
                <a:spcPct val="114000"/>
              </a:lnSpc>
              <a:spcBef>
                <a:spcPts val="350"/>
              </a:spcBef>
              <a:buFont typeface="Arial" panose="020B0604020202020204" pitchFamily="34" charset="0"/>
              <a:buChar char="•"/>
            </a:pPr>
            <a:r>
              <a:rPr lang="en-US">
                <a:solidFill>
                  <a:srgbClr val="000000"/>
                </a:solidFill>
                <a:latin typeface="Avenir Next LT Pro"/>
                <a:cs typeface="Arial"/>
              </a:rPr>
              <a:t>Have low levels of literacy   </a:t>
            </a:r>
            <a:endParaRPr lang="en-US" dirty="0">
              <a:solidFill>
                <a:srgbClr val="000000"/>
              </a:solidFill>
              <a:latin typeface="Avenir Next LT Pro"/>
              <a:cs typeface="Arial"/>
            </a:endParaRPr>
          </a:p>
          <a:p>
            <a:pPr marL="803275" lvl="1" indent="-346075">
              <a:lnSpc>
                <a:spcPct val="114000"/>
              </a:lnSpc>
              <a:spcBef>
                <a:spcPts val="350"/>
              </a:spcBef>
              <a:buFont typeface="Arial" panose="020B0604020202020204" pitchFamily="34" charset="0"/>
              <a:buChar char="•"/>
            </a:pPr>
            <a:r>
              <a:rPr lang="en-US">
                <a:solidFill>
                  <a:srgbClr val="000000"/>
                </a:solidFill>
                <a:latin typeface="Avenir Next LT Pro"/>
                <a:cs typeface="Arial"/>
              </a:rPr>
              <a:t>Individuals who are members of a racial or ethnic minority group </a:t>
            </a:r>
            <a:endParaRPr lang="en-US">
              <a:solidFill>
                <a:srgbClr val="000000"/>
              </a:solidFill>
              <a:latin typeface="Avenir Next LT Pro" panose="020B05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C3BAE706-5EC7-E940-80F5-E5438CBD14E4}"/>
              </a:ext>
            </a:extLst>
          </p:cNvPr>
          <p:cNvSpPr>
            <a:spLocks noGrp="1"/>
          </p:cNvSpPr>
          <p:nvPr>
            <p:ph type="body" sz="quarter" idx="10"/>
          </p:nvPr>
        </p:nvSpPr>
        <p:spPr>
          <a:xfrm>
            <a:off x="208670" y="318796"/>
            <a:ext cx="11774660" cy="690854"/>
          </a:xfrm>
        </p:spPr>
        <p:txBody>
          <a:bodyPr lIns="91440" tIns="45720" rIns="91440" bIns="45720" anchor="t">
            <a:noAutofit/>
          </a:bodyPr>
          <a:lstStyle/>
          <a:p>
            <a:r>
              <a:rPr lang="en-US" sz="3200" cap="all">
                <a:solidFill>
                  <a:srgbClr val="4472C4">
                    <a:lumMod val="50000"/>
                  </a:srgbClr>
                </a:solidFill>
                <a:latin typeface="Avenir Next LT Pro" panose="020B0504020202020204" pitchFamily="34" charset="0"/>
                <a:ea typeface="Cambria" charset="0"/>
                <a:cs typeface="Arial" panose="020B0604020202020204" pitchFamily="34" charset="0"/>
              </a:rPr>
              <a:t>Priority Populations</a:t>
            </a:r>
          </a:p>
        </p:txBody>
      </p:sp>
      <p:sp>
        <p:nvSpPr>
          <p:cNvPr id="7" name="Rectangle 6">
            <a:extLst>
              <a:ext uri="{FF2B5EF4-FFF2-40B4-BE49-F238E27FC236}">
                <a16:creationId xmlns:a16="http://schemas.microsoft.com/office/drawing/2014/main" id="{30D22962-AA07-3138-DA1A-621765FEFFC5}"/>
              </a:ext>
            </a:extLst>
          </p:cNvPr>
          <p:cNvSpPr/>
          <p:nvPr/>
        </p:nvSpPr>
        <p:spPr>
          <a:xfrm>
            <a:off x="312234" y="6322742"/>
            <a:ext cx="9723864" cy="245327"/>
          </a:xfrm>
          <a:prstGeom prst="rect">
            <a:avLst/>
          </a:prstGeom>
          <a:solidFill>
            <a:srgbClr val="172E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9A5588-0AAF-833B-2074-01A51B81B4EE}"/>
              </a:ext>
            </a:extLst>
          </p:cNvPr>
          <p:cNvSpPr/>
          <p:nvPr/>
        </p:nvSpPr>
        <p:spPr>
          <a:xfrm>
            <a:off x="11879766" y="6322742"/>
            <a:ext cx="189571" cy="245326"/>
          </a:xfrm>
          <a:prstGeom prst="rect">
            <a:avLst/>
          </a:prstGeom>
          <a:solidFill>
            <a:srgbClr val="172E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Man with solid fill">
            <a:extLst>
              <a:ext uri="{FF2B5EF4-FFF2-40B4-BE49-F238E27FC236}">
                <a16:creationId xmlns:a16="http://schemas.microsoft.com/office/drawing/2014/main" id="{45E88993-3D8E-8790-229F-B60BF12FD2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11522" y="3055768"/>
            <a:ext cx="1220856" cy="1220856"/>
          </a:xfrm>
          <a:prstGeom prst="rect">
            <a:avLst/>
          </a:prstGeom>
        </p:spPr>
      </p:pic>
      <p:pic>
        <p:nvPicPr>
          <p:cNvPr id="13" name="Graphic 12" descr="Woman with solid fill">
            <a:extLst>
              <a:ext uri="{FF2B5EF4-FFF2-40B4-BE49-F238E27FC236}">
                <a16:creationId xmlns:a16="http://schemas.microsoft.com/office/drawing/2014/main" id="{B17DF234-95ED-9727-8DE1-B28A6558B9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71114" y="1904206"/>
            <a:ext cx="1220856" cy="1220856"/>
          </a:xfrm>
          <a:prstGeom prst="rect">
            <a:avLst/>
          </a:prstGeom>
        </p:spPr>
      </p:pic>
      <p:cxnSp>
        <p:nvCxnSpPr>
          <p:cNvPr id="4" name="Straight Connector 3">
            <a:extLst>
              <a:ext uri="{FF2B5EF4-FFF2-40B4-BE49-F238E27FC236}">
                <a16:creationId xmlns:a16="http://schemas.microsoft.com/office/drawing/2014/main" id="{0813DDB5-04B8-4466-47BE-7F23C2FDD407}"/>
              </a:ext>
            </a:extLst>
          </p:cNvPr>
          <p:cNvCxnSpPr>
            <a:cxnSpLocks/>
          </p:cNvCxnSpPr>
          <p:nvPr/>
        </p:nvCxnSpPr>
        <p:spPr>
          <a:xfrm flipH="1">
            <a:off x="208670" y="854330"/>
            <a:ext cx="11774660" cy="0"/>
          </a:xfrm>
          <a:prstGeom prst="line">
            <a:avLst/>
          </a:prstGeom>
          <a:ln w="76200">
            <a:solidFill>
              <a:srgbClr val="0070C0">
                <a:alpha val="89804"/>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2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FC45E4-3D23-4D1D-AD8F-584372818B46}"/>
              </a:ext>
            </a:extLst>
          </p:cNvPr>
          <p:cNvSpPr txBox="1"/>
          <p:nvPr/>
        </p:nvSpPr>
        <p:spPr>
          <a:xfrm>
            <a:off x="312234" y="1092099"/>
            <a:ext cx="6866332" cy="5795241"/>
          </a:xfrm>
          <a:prstGeom prst="rect">
            <a:avLst/>
          </a:prstGeom>
          <a:solidFill>
            <a:schemeClr val="bg1">
              <a:alpha val="0"/>
            </a:schemeClr>
          </a:solidFill>
        </p:spPr>
        <p:txBody>
          <a:bodyPr wrap="square" rtlCol="0">
            <a:spAutoFit/>
          </a:bodyPr>
          <a:lstStyle/>
          <a:p>
            <a:pPr algn="l">
              <a:lnSpc>
                <a:spcPct val="125000"/>
              </a:lnSpc>
              <a:spcBef>
                <a:spcPts val="600"/>
              </a:spcBef>
            </a:pPr>
            <a:r>
              <a:rPr lang="en-US" sz="1600" b="0" i="0">
                <a:solidFill>
                  <a:srgbClr val="000000"/>
                </a:solidFill>
                <a:effectLst/>
                <a:latin typeface="Avenir Next LT Pro" panose="020B0504020202020204" pitchFamily="34" charset="0"/>
              </a:rPr>
              <a:t>Examples of projects include but aren’t limited to: </a:t>
            </a:r>
          </a:p>
          <a:p>
            <a:pPr marL="346075" indent="-234950" algn="l">
              <a:lnSpc>
                <a:spcPct val="125000"/>
              </a:lnSpc>
              <a:spcBef>
                <a:spcPts val="600"/>
              </a:spcBef>
              <a:buFont typeface="Arial" panose="020B0604020202020204" pitchFamily="34" charset="0"/>
              <a:buChar char="•"/>
            </a:pPr>
            <a:r>
              <a:rPr lang="en-US" sz="1600" b="0" i="0">
                <a:solidFill>
                  <a:srgbClr val="000000"/>
                </a:solidFill>
                <a:effectLst/>
                <a:latin typeface="Avenir Next LT Pro" panose="020B0504020202020204" pitchFamily="34" charset="0"/>
              </a:rPr>
              <a:t>A “digital navigator” program to help community members get connected, use digital tools/devices, and access digital skills classes, </a:t>
            </a:r>
          </a:p>
          <a:p>
            <a:pPr marL="346075" indent="-234950" algn="l">
              <a:lnSpc>
                <a:spcPct val="125000"/>
              </a:lnSpc>
              <a:spcBef>
                <a:spcPts val="600"/>
              </a:spcBef>
              <a:buFont typeface="Arial" panose="020B0604020202020204" pitchFamily="34" charset="0"/>
              <a:buChar char="•"/>
            </a:pPr>
            <a:r>
              <a:rPr lang="en-US" sz="1600" b="0" i="0">
                <a:solidFill>
                  <a:srgbClr val="000000"/>
                </a:solidFill>
                <a:effectLst/>
                <a:latin typeface="Avenir Next LT Pro" panose="020B0504020202020204" pitchFamily="34" charset="0"/>
              </a:rPr>
              <a:t>Digital literacy and digital skills courses and trainings, </a:t>
            </a:r>
          </a:p>
          <a:p>
            <a:pPr marL="346075" indent="-234950" algn="l">
              <a:lnSpc>
                <a:spcPct val="125000"/>
              </a:lnSpc>
              <a:spcBef>
                <a:spcPts val="600"/>
              </a:spcBef>
              <a:buFont typeface="Arial" panose="020B0604020202020204" pitchFamily="34" charset="0"/>
              <a:buChar char="•"/>
            </a:pPr>
            <a:r>
              <a:rPr lang="en-US" sz="1600" b="0" i="0">
                <a:solidFill>
                  <a:srgbClr val="000000"/>
                </a:solidFill>
                <a:effectLst/>
                <a:latin typeface="Avenir Next LT Pro" panose="020B0504020202020204" pitchFamily="34" charset="0"/>
              </a:rPr>
              <a:t>Supporting local coalitions to develop and implement municipal or regional digital inclusion plans, </a:t>
            </a:r>
          </a:p>
          <a:p>
            <a:pPr marL="346075" indent="-234950" algn="l">
              <a:lnSpc>
                <a:spcPct val="125000"/>
              </a:lnSpc>
              <a:spcBef>
                <a:spcPts val="600"/>
              </a:spcBef>
              <a:buFont typeface="Arial" panose="020B0604020202020204" pitchFamily="34" charset="0"/>
              <a:buChar char="•"/>
            </a:pPr>
            <a:r>
              <a:rPr lang="en-US" sz="1600" b="0" i="0">
                <a:solidFill>
                  <a:srgbClr val="000000"/>
                </a:solidFill>
                <a:effectLst/>
                <a:latin typeface="Avenir Next LT Pro" panose="020B0504020202020204" pitchFamily="34" charset="0"/>
              </a:rPr>
              <a:t>Expanding device lending programs and/or device distribution programs, </a:t>
            </a:r>
          </a:p>
          <a:p>
            <a:pPr marL="346075" indent="-234950" algn="l">
              <a:lnSpc>
                <a:spcPct val="125000"/>
              </a:lnSpc>
              <a:spcBef>
                <a:spcPts val="600"/>
              </a:spcBef>
              <a:buFont typeface="Arial" panose="020B0604020202020204" pitchFamily="34" charset="0"/>
              <a:buChar char="•"/>
            </a:pPr>
            <a:r>
              <a:rPr lang="en-US" sz="1600" b="0" i="0">
                <a:solidFill>
                  <a:srgbClr val="000000"/>
                </a:solidFill>
                <a:effectLst/>
                <a:latin typeface="Avenir Next LT Pro" panose="020B0504020202020204" pitchFamily="34" charset="0"/>
              </a:rPr>
              <a:t>Increasing the accessibility or usability of online and digital content, </a:t>
            </a:r>
          </a:p>
          <a:p>
            <a:pPr marL="346075" indent="-234950" algn="l">
              <a:lnSpc>
                <a:spcPct val="125000"/>
              </a:lnSpc>
              <a:spcBef>
                <a:spcPts val="600"/>
              </a:spcBef>
              <a:buFont typeface="Arial" panose="020B0604020202020204" pitchFamily="34" charset="0"/>
              <a:buChar char="•"/>
            </a:pPr>
            <a:r>
              <a:rPr lang="en-US" sz="1600" b="0" i="0">
                <a:solidFill>
                  <a:srgbClr val="000000"/>
                </a:solidFill>
                <a:effectLst/>
                <a:latin typeface="Avenir Next LT Pro" panose="020B0504020202020204" pitchFamily="34" charset="0"/>
              </a:rPr>
              <a:t>Staff time or consulting services for digital inclusion projects, </a:t>
            </a:r>
          </a:p>
          <a:p>
            <a:pPr marL="346075" indent="-234950" algn="l">
              <a:lnSpc>
                <a:spcPct val="125000"/>
              </a:lnSpc>
              <a:spcBef>
                <a:spcPts val="600"/>
              </a:spcBef>
              <a:buFont typeface="Arial" panose="020B0604020202020204" pitchFamily="34" charset="0"/>
              <a:buChar char="•"/>
            </a:pPr>
            <a:r>
              <a:rPr lang="en-US" sz="1600" b="0" i="0">
                <a:solidFill>
                  <a:srgbClr val="000000"/>
                </a:solidFill>
                <a:effectLst/>
                <a:latin typeface="Avenir Next LT Pro" panose="020B0504020202020204" pitchFamily="34" charset="0"/>
              </a:rPr>
              <a:t>Creating telehealth rooms in libraries, schools or other community spaces, and </a:t>
            </a:r>
          </a:p>
          <a:p>
            <a:pPr marL="346075" indent="-234950" algn="l">
              <a:lnSpc>
                <a:spcPct val="125000"/>
              </a:lnSpc>
              <a:spcBef>
                <a:spcPts val="600"/>
              </a:spcBef>
              <a:buFont typeface="Arial" panose="020B0604020202020204" pitchFamily="34" charset="0"/>
              <a:buChar char="•"/>
            </a:pPr>
            <a:r>
              <a:rPr lang="en-US" sz="1600" b="0" i="0">
                <a:solidFill>
                  <a:srgbClr val="000000"/>
                </a:solidFill>
                <a:effectLst/>
                <a:latin typeface="Avenir Next LT Pro" panose="020B0504020202020204" pitchFamily="34" charset="0"/>
              </a:rPr>
              <a:t>Other projects related to internet affordability, devices, digital literacy, or technical support/assistance. </a:t>
            </a:r>
            <a:endParaRPr lang="en-US" sz="1600">
              <a:solidFill>
                <a:srgbClr val="000000"/>
              </a:solidFill>
              <a:latin typeface="Avenir Next LT Pro" panose="020B0504020202020204" pitchFamily="34" charset="0"/>
              <a:cs typeface="Arial" panose="020B0604020202020204" pitchFamily="34" charset="0"/>
            </a:endParaRPr>
          </a:p>
          <a:p>
            <a:pPr algn="l">
              <a:lnSpc>
                <a:spcPct val="125000"/>
              </a:lnSpc>
              <a:spcBef>
                <a:spcPts val="600"/>
              </a:spcBef>
            </a:pPr>
            <a:endParaRPr lang="en-US" sz="1600">
              <a:solidFill>
                <a:srgbClr val="000000"/>
              </a:solidFill>
              <a:latin typeface="Avenir Next LT Pro" panose="020B0504020202020204" pitchFamily="34" charset="0"/>
              <a:cs typeface="Arial" panose="020B0604020202020204" pitchFamily="34" charset="0"/>
            </a:endParaRPr>
          </a:p>
          <a:p>
            <a:pPr lvl="1">
              <a:lnSpc>
                <a:spcPct val="125000"/>
              </a:lnSpc>
              <a:spcBef>
                <a:spcPts val="600"/>
              </a:spcBef>
            </a:pPr>
            <a:endParaRPr lang="en-US">
              <a:solidFill>
                <a:srgbClr val="000000"/>
              </a:solidFill>
              <a:latin typeface="Avenir Next LT Pro" panose="020B05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C3BAE706-5EC7-E940-80F5-E5438CBD14E4}"/>
              </a:ext>
            </a:extLst>
          </p:cNvPr>
          <p:cNvSpPr>
            <a:spLocks noGrp="1"/>
          </p:cNvSpPr>
          <p:nvPr>
            <p:ph type="body" sz="quarter" idx="10"/>
          </p:nvPr>
        </p:nvSpPr>
        <p:spPr>
          <a:xfrm>
            <a:off x="208670" y="318796"/>
            <a:ext cx="11774660" cy="690854"/>
          </a:xfrm>
        </p:spPr>
        <p:txBody>
          <a:bodyPr/>
          <a:lstStyle/>
          <a:p>
            <a:r>
              <a:rPr lang="en-US" sz="3200" cap="all">
                <a:solidFill>
                  <a:srgbClr val="4472C4">
                    <a:lumMod val="50000"/>
                  </a:srgbClr>
                </a:solidFill>
                <a:latin typeface="Avenir Next LT Pro" panose="020B0504020202020204" pitchFamily="34" charset="0"/>
                <a:ea typeface="Cambria" charset="0"/>
                <a:cs typeface="Arial" panose="020B0604020202020204" pitchFamily="34" charset="0"/>
              </a:rPr>
              <a:t>Examples of Projects</a:t>
            </a:r>
          </a:p>
        </p:txBody>
      </p:sp>
      <p:sp>
        <p:nvSpPr>
          <p:cNvPr id="7" name="Rectangle 6">
            <a:extLst>
              <a:ext uri="{FF2B5EF4-FFF2-40B4-BE49-F238E27FC236}">
                <a16:creationId xmlns:a16="http://schemas.microsoft.com/office/drawing/2014/main" id="{30D22962-AA07-3138-DA1A-621765FEFFC5}"/>
              </a:ext>
            </a:extLst>
          </p:cNvPr>
          <p:cNvSpPr/>
          <p:nvPr/>
        </p:nvSpPr>
        <p:spPr>
          <a:xfrm>
            <a:off x="312234" y="6322742"/>
            <a:ext cx="9723864" cy="245327"/>
          </a:xfrm>
          <a:prstGeom prst="rect">
            <a:avLst/>
          </a:prstGeom>
          <a:solidFill>
            <a:srgbClr val="172E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9A5588-0AAF-833B-2074-01A51B81B4EE}"/>
              </a:ext>
            </a:extLst>
          </p:cNvPr>
          <p:cNvSpPr/>
          <p:nvPr/>
        </p:nvSpPr>
        <p:spPr>
          <a:xfrm>
            <a:off x="11879766" y="6322742"/>
            <a:ext cx="189571" cy="245326"/>
          </a:xfrm>
          <a:prstGeom prst="rect">
            <a:avLst/>
          </a:prstGeom>
          <a:solidFill>
            <a:srgbClr val="172E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tudents using laptop in a classroom">
            <a:extLst>
              <a:ext uri="{FF2B5EF4-FFF2-40B4-BE49-F238E27FC236}">
                <a16:creationId xmlns:a16="http://schemas.microsoft.com/office/drawing/2014/main" id="{BAD1EBFD-025A-CDB3-0BCC-12DB3E08E64B}"/>
              </a:ext>
            </a:extLst>
          </p:cNvPr>
          <p:cNvPicPr>
            <a:picLocks noChangeAspect="1"/>
          </p:cNvPicPr>
          <p:nvPr/>
        </p:nvPicPr>
        <p:blipFill>
          <a:blip r:embed="rId3"/>
          <a:srcRect l="14458" r="14458"/>
          <a:stretch/>
        </p:blipFill>
        <p:spPr>
          <a:xfrm flipH="1">
            <a:off x="7588777" y="1201767"/>
            <a:ext cx="4480560" cy="4201150"/>
          </a:xfrm>
          <a:prstGeom prst="rect">
            <a:avLst/>
          </a:prstGeom>
        </p:spPr>
      </p:pic>
      <p:cxnSp>
        <p:nvCxnSpPr>
          <p:cNvPr id="6" name="Straight Connector 5">
            <a:extLst>
              <a:ext uri="{FF2B5EF4-FFF2-40B4-BE49-F238E27FC236}">
                <a16:creationId xmlns:a16="http://schemas.microsoft.com/office/drawing/2014/main" id="{01332A82-4707-AE0C-8223-F13FE4A1C352}"/>
              </a:ext>
            </a:extLst>
          </p:cNvPr>
          <p:cNvCxnSpPr>
            <a:cxnSpLocks/>
          </p:cNvCxnSpPr>
          <p:nvPr/>
        </p:nvCxnSpPr>
        <p:spPr>
          <a:xfrm flipH="1">
            <a:off x="208670" y="854330"/>
            <a:ext cx="11774660" cy="0"/>
          </a:xfrm>
          <a:prstGeom prst="line">
            <a:avLst/>
          </a:prstGeom>
          <a:ln w="76200">
            <a:solidFill>
              <a:srgbClr val="0070C0">
                <a:alpha val="89804"/>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45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BAE706-5EC7-E940-80F5-E5438CBD14E4}"/>
              </a:ext>
            </a:extLst>
          </p:cNvPr>
          <p:cNvSpPr>
            <a:spLocks noGrp="1"/>
          </p:cNvSpPr>
          <p:nvPr>
            <p:ph type="body" sz="quarter" idx="10"/>
          </p:nvPr>
        </p:nvSpPr>
        <p:spPr>
          <a:xfrm>
            <a:off x="208670" y="318796"/>
            <a:ext cx="11774660" cy="690854"/>
          </a:xfrm>
        </p:spPr>
        <p:txBody>
          <a:bodyPr/>
          <a:lstStyle/>
          <a:p>
            <a:r>
              <a:rPr lang="en-US" sz="3200" cap="all">
                <a:solidFill>
                  <a:srgbClr val="4472C4">
                    <a:lumMod val="50000"/>
                  </a:srgbClr>
                </a:solidFill>
                <a:latin typeface="Avenir Next LT Pro" panose="020B0504020202020204" pitchFamily="34" charset="0"/>
                <a:ea typeface="Cambria" charset="0"/>
                <a:cs typeface="Arial" panose="020B0604020202020204" pitchFamily="34" charset="0"/>
              </a:rPr>
              <a:t>How to apply</a:t>
            </a:r>
          </a:p>
        </p:txBody>
      </p:sp>
      <p:cxnSp>
        <p:nvCxnSpPr>
          <p:cNvPr id="4" name="Straight Connector 3">
            <a:extLst>
              <a:ext uri="{FF2B5EF4-FFF2-40B4-BE49-F238E27FC236}">
                <a16:creationId xmlns:a16="http://schemas.microsoft.com/office/drawing/2014/main" id="{8ECD4C67-DB84-495E-B295-01B850A63808}"/>
              </a:ext>
            </a:extLst>
          </p:cNvPr>
          <p:cNvCxnSpPr>
            <a:cxnSpLocks/>
          </p:cNvCxnSpPr>
          <p:nvPr/>
        </p:nvCxnSpPr>
        <p:spPr>
          <a:xfrm flipH="1">
            <a:off x="208670" y="854330"/>
            <a:ext cx="11774660" cy="0"/>
          </a:xfrm>
          <a:prstGeom prst="line">
            <a:avLst/>
          </a:prstGeom>
          <a:ln w="76200">
            <a:solidFill>
              <a:srgbClr val="0070C0">
                <a:alpha val="9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FC45E4-3D23-4D1D-AD8F-584372818B46}"/>
              </a:ext>
            </a:extLst>
          </p:cNvPr>
          <p:cNvSpPr txBox="1"/>
          <p:nvPr/>
        </p:nvSpPr>
        <p:spPr>
          <a:xfrm>
            <a:off x="360556" y="1248937"/>
            <a:ext cx="11340790" cy="5970865"/>
          </a:xfrm>
          <a:prstGeom prst="rect">
            <a:avLst/>
          </a:prstGeom>
          <a:noFill/>
        </p:spPr>
        <p:txBody>
          <a:bodyPr wrap="square" rtlCol="0">
            <a:spAutoFit/>
          </a:bodyPr>
          <a:lstStyle/>
          <a:p>
            <a:pPr algn="l" rtl="0" fontAlgn="base"/>
            <a:r>
              <a:rPr lang="en-US" sz="1800" b="1" i="0">
                <a:solidFill>
                  <a:srgbClr val="0E101A"/>
                </a:solidFill>
                <a:effectLst/>
                <a:latin typeface="Avenir Next LT Pro" panose="020B0504020202020204" pitchFamily="34" charset="0"/>
              </a:rPr>
              <a:t>By 5 p.m. on Oct. 28, 2022, applicants must:</a:t>
            </a:r>
            <a:r>
              <a:rPr lang="en-US" sz="1800" b="0" i="0">
                <a:solidFill>
                  <a:srgbClr val="0E101A"/>
                </a:solidFill>
                <a:effectLst/>
                <a:latin typeface="Avenir Next LT Pro" panose="020B0504020202020204" pitchFamily="34" charset="0"/>
              </a:rPr>
              <a:t>  </a:t>
            </a:r>
            <a:endParaRPr lang="en-US" sz="2400" b="0" i="0">
              <a:solidFill>
                <a:srgbClr val="000000"/>
              </a:solidFill>
              <a:effectLst/>
              <a:latin typeface="Segoe UI" panose="020B0502040204020203" pitchFamily="34" charset="0"/>
            </a:endParaRPr>
          </a:p>
          <a:p>
            <a:pPr marL="742950" lvl="1" indent="-285750" fontAlgn="base">
              <a:spcBef>
                <a:spcPts val="1200"/>
              </a:spcBef>
              <a:buFont typeface="Arial" panose="020B0604020202020204" pitchFamily="34" charset="0"/>
              <a:buChar char="•"/>
            </a:pPr>
            <a:r>
              <a:rPr lang="en-US" i="0" u="sng" strike="noStrike">
                <a:solidFill>
                  <a:srgbClr val="4472C4"/>
                </a:solidFill>
                <a:effectLst/>
                <a:latin typeface="Avenir Next LT Pro" panose="020B0504020202020204" pitchFamily="34" charset="0"/>
                <a:hlinkClick r:id="rId3">
                  <a:extLst>
                    <a:ext uri="{A12FA001-AC4F-418D-AE19-62706E023703}">
                      <ahyp:hlinkClr xmlns:ahyp="http://schemas.microsoft.com/office/drawing/2018/hyperlinkcolor" val="tx"/>
                    </a:ext>
                  </a:extLst>
                </a:hlinkClick>
              </a:rPr>
              <a:t>Complete an online application form</a:t>
            </a:r>
            <a:r>
              <a:rPr lang="en-US" i="0">
                <a:effectLst/>
                <a:latin typeface="Avenir Next LT Pro" panose="020B0504020202020204" pitchFamily="34" charset="0"/>
              </a:rPr>
              <a:t>.</a:t>
            </a:r>
            <a:r>
              <a:rPr lang="en-US" b="0" i="0">
                <a:effectLst/>
                <a:latin typeface="Avenir Next LT Pro" panose="020B0504020202020204" pitchFamily="34" charset="0"/>
              </a:rPr>
              <a:t>  </a:t>
            </a:r>
            <a:endParaRPr lang="en-US" b="0" i="0">
              <a:effectLst/>
              <a:latin typeface="Segoe UI" panose="020B0502040204020203" pitchFamily="34" charset="0"/>
            </a:endParaRPr>
          </a:p>
          <a:p>
            <a:pPr marL="742950" lvl="1" indent="-285750" fontAlgn="base">
              <a:spcBef>
                <a:spcPts val="1200"/>
              </a:spcBef>
              <a:buFont typeface="Arial" panose="020B0604020202020204" pitchFamily="34" charset="0"/>
              <a:buChar char="•"/>
            </a:pPr>
            <a:r>
              <a:rPr lang="en-US" b="0" i="0">
                <a:effectLst/>
                <a:latin typeface="Avenir Next LT Pro" panose="020B0504020202020204" pitchFamily="34" charset="0"/>
              </a:rPr>
              <a:t>Submit a complete application document (cover page, project narrative, timeline, and budget) formatted as a</a:t>
            </a:r>
            <a:r>
              <a:rPr lang="en-US" b="1" i="0">
                <a:effectLst/>
                <a:latin typeface="Avenir Next LT Pro" panose="020B0504020202020204" pitchFamily="34" charset="0"/>
              </a:rPr>
              <a:t> </a:t>
            </a:r>
            <a:r>
              <a:rPr lang="en-US" i="0" u="sng">
                <a:effectLst/>
                <a:latin typeface="Avenir Next LT Pro" panose="020B0504020202020204" pitchFamily="34" charset="0"/>
              </a:rPr>
              <a:t>single PDF</a:t>
            </a:r>
            <a:r>
              <a:rPr lang="en-US" i="0">
                <a:effectLst/>
                <a:latin typeface="Avenir Next LT Pro" panose="020B0504020202020204" pitchFamily="34" charset="0"/>
              </a:rPr>
              <a:t> to Maggie Woods at </a:t>
            </a:r>
            <a:r>
              <a:rPr lang="en-US" i="0" u="sng" strike="noStrike">
                <a:solidFill>
                  <a:srgbClr val="4472C4"/>
                </a:solidFill>
                <a:effectLst/>
                <a:latin typeface="Avenir Next LT Pro" panose="020B0504020202020204" pitchFamily="34" charset="0"/>
                <a:hlinkClick r:id="rId4">
                  <a:extLst>
                    <a:ext uri="{A12FA001-AC4F-418D-AE19-62706E023703}">
                      <ahyp:hlinkClr xmlns:ahyp="http://schemas.microsoft.com/office/drawing/2018/hyperlinkcolor" val="tx"/>
                    </a:ext>
                  </a:extLst>
                </a:hlinkClick>
              </a:rPr>
              <a:t>maggie.woods@nc.gov</a:t>
            </a:r>
            <a:r>
              <a:rPr lang="en-US" i="0">
                <a:effectLst/>
                <a:latin typeface="Avenir Next LT Pro" panose="020B0504020202020204" pitchFamily="34" charset="0"/>
              </a:rPr>
              <a:t>. </a:t>
            </a:r>
          </a:p>
          <a:p>
            <a:pPr lvl="1" fontAlgn="base"/>
            <a:endParaRPr lang="en-US">
              <a:solidFill>
                <a:srgbClr val="0E101A"/>
              </a:solidFill>
              <a:latin typeface="Avenir Next LT Pro" panose="020B0504020202020204" pitchFamily="34" charset="0"/>
            </a:endParaRPr>
          </a:p>
          <a:p>
            <a:pPr algn="l" rtl="0" fontAlgn="base"/>
            <a:r>
              <a:rPr lang="en-US" sz="1800" b="1" i="0" dirty="0">
                <a:solidFill>
                  <a:srgbClr val="0E101A"/>
                </a:solidFill>
                <a:effectLst/>
                <a:latin typeface="Avenir Next LT Pro" panose="020B0504020202020204" pitchFamily="34" charset="0"/>
              </a:rPr>
              <a:t>A complete application document </a:t>
            </a:r>
            <a:r>
              <a:rPr lang="en-US" sz="1800" b="1" i="0">
                <a:solidFill>
                  <a:srgbClr val="0E101A"/>
                </a:solidFill>
                <a:effectLst/>
                <a:latin typeface="Avenir Next LT Pro" panose="020B0504020202020204" pitchFamily="34" charset="0"/>
              </a:rPr>
              <a:t>should include the following: </a:t>
            </a:r>
            <a:endParaRPr lang="en-US" b="1" i="0">
              <a:solidFill>
                <a:srgbClr val="000000"/>
              </a:solidFill>
              <a:effectLst/>
              <a:latin typeface="Segoe UI" panose="020B0502040204020203" pitchFamily="34" charset="0"/>
            </a:endParaRPr>
          </a:p>
          <a:p>
            <a:pPr marL="803275" lvl="1" indent="-346075" fontAlgn="base">
              <a:spcBef>
                <a:spcPts val="600"/>
              </a:spcBef>
              <a:buFont typeface="+mj-lt"/>
              <a:buAutoNum type="arabicPeriod"/>
            </a:pPr>
            <a:r>
              <a:rPr lang="en-US" i="0">
                <a:solidFill>
                  <a:srgbClr val="0E101A"/>
                </a:solidFill>
                <a:effectLst/>
                <a:latin typeface="Avenir Next LT Pro" panose="020B0504020202020204" pitchFamily="34" charset="0"/>
              </a:rPr>
              <a:t>Cover Page </a:t>
            </a:r>
            <a:endParaRPr lang="en-US" i="0">
              <a:solidFill>
                <a:srgbClr val="000000"/>
              </a:solidFill>
              <a:effectLst/>
              <a:latin typeface="Segoe UI" panose="020B0502040204020203" pitchFamily="34" charset="0"/>
            </a:endParaRPr>
          </a:p>
          <a:p>
            <a:pPr marL="803275" lvl="1" indent="-346075" fontAlgn="base">
              <a:spcBef>
                <a:spcPts val="600"/>
              </a:spcBef>
              <a:buFont typeface="+mj-lt"/>
              <a:buAutoNum type="arabicPeriod" startAt="2"/>
            </a:pPr>
            <a:r>
              <a:rPr lang="en-US" i="0">
                <a:solidFill>
                  <a:srgbClr val="0E101A"/>
                </a:solidFill>
                <a:effectLst/>
                <a:latin typeface="Avenir Next LT Pro" panose="020B0504020202020204" pitchFamily="34" charset="0"/>
              </a:rPr>
              <a:t>Project Narrative: </a:t>
            </a:r>
            <a:r>
              <a:rPr lang="en-US" b="0" i="0">
                <a:solidFill>
                  <a:srgbClr val="0E101A"/>
                </a:solidFill>
                <a:effectLst/>
                <a:latin typeface="Avenir Next LT Pro" panose="020B0504020202020204" pitchFamily="34" charset="0"/>
              </a:rPr>
              <a:t>The project narrative must not exceed four pages, single-spaced, 12-point font, and one-inch margins. The cover page, timeline and budget are not included in the four-page limit. </a:t>
            </a:r>
          </a:p>
          <a:p>
            <a:pPr marL="1200150" lvl="2" indent="-285750" fontAlgn="base">
              <a:buFont typeface="Arial" panose="020B0604020202020204" pitchFamily="34" charset="0"/>
              <a:buChar char="•"/>
            </a:pPr>
            <a:r>
              <a:rPr lang="en-US">
                <a:solidFill>
                  <a:srgbClr val="0E101A"/>
                </a:solidFill>
                <a:latin typeface="Avenir Next LT Pro" panose="020B0504020202020204" pitchFamily="34" charset="0"/>
              </a:rPr>
              <a:t>Scope of the Project</a:t>
            </a:r>
          </a:p>
          <a:p>
            <a:pPr marL="1200150" lvl="2" indent="-285750" fontAlgn="base">
              <a:buFont typeface="Arial" panose="020B0604020202020204" pitchFamily="34" charset="0"/>
              <a:buChar char="•"/>
            </a:pPr>
            <a:r>
              <a:rPr lang="en-US" b="0" i="0">
                <a:solidFill>
                  <a:srgbClr val="0E101A"/>
                </a:solidFill>
                <a:effectLst/>
                <a:latin typeface="Avenir Next LT Pro" panose="020B0504020202020204" pitchFamily="34" charset="0"/>
              </a:rPr>
              <a:t>Area and Population Served</a:t>
            </a:r>
          </a:p>
          <a:p>
            <a:pPr marL="1200150" lvl="2" indent="-285750" fontAlgn="base">
              <a:buFont typeface="Arial" panose="020B0604020202020204" pitchFamily="34" charset="0"/>
              <a:buChar char="•"/>
            </a:pPr>
            <a:r>
              <a:rPr lang="en-US">
                <a:solidFill>
                  <a:srgbClr val="0E101A"/>
                </a:solidFill>
                <a:latin typeface="Avenir Next LT Pro" panose="020B0504020202020204" pitchFamily="34" charset="0"/>
              </a:rPr>
              <a:t>Intended Outcomes and Metrics</a:t>
            </a:r>
          </a:p>
          <a:p>
            <a:pPr marL="1200150" lvl="2" indent="-285750" fontAlgn="base">
              <a:buFont typeface="Arial" panose="020B0604020202020204" pitchFamily="34" charset="0"/>
              <a:buChar char="•"/>
            </a:pPr>
            <a:r>
              <a:rPr lang="en-US">
                <a:solidFill>
                  <a:srgbClr val="0E101A"/>
                </a:solidFill>
                <a:latin typeface="Avenir Next LT Pro" panose="020B0504020202020204" pitchFamily="34" charset="0"/>
              </a:rPr>
              <a:t>Partners and Local Engagement</a:t>
            </a:r>
          </a:p>
          <a:p>
            <a:pPr marL="1200150" lvl="2" indent="-285750" fontAlgn="base">
              <a:buFont typeface="Arial" panose="020B0604020202020204" pitchFamily="34" charset="0"/>
              <a:buChar char="•"/>
            </a:pPr>
            <a:r>
              <a:rPr lang="en-US">
                <a:solidFill>
                  <a:srgbClr val="0E101A"/>
                </a:solidFill>
                <a:latin typeface="Avenir Next LT Pro" panose="020B0504020202020204" pitchFamily="34" charset="0"/>
              </a:rPr>
              <a:t>Potential Obstacles</a:t>
            </a:r>
            <a:endParaRPr lang="en-US" i="0">
              <a:solidFill>
                <a:srgbClr val="000000"/>
              </a:solidFill>
              <a:effectLst/>
              <a:latin typeface="Segoe UI" panose="020B0502040204020203" pitchFamily="34" charset="0"/>
            </a:endParaRPr>
          </a:p>
          <a:p>
            <a:pPr marL="803275" lvl="1" indent="-346075" fontAlgn="base">
              <a:spcBef>
                <a:spcPts val="600"/>
              </a:spcBef>
              <a:buFont typeface="+mj-lt"/>
              <a:buAutoNum type="arabicPeriod" startAt="3"/>
            </a:pPr>
            <a:r>
              <a:rPr lang="en-US" i="0">
                <a:solidFill>
                  <a:srgbClr val="0E101A"/>
                </a:solidFill>
                <a:effectLst/>
                <a:latin typeface="Avenir Next LT Pro" panose="020B0504020202020204" pitchFamily="34" charset="0"/>
              </a:rPr>
              <a:t>Project Timeline: Especially what you plan to accomplish within the first year</a:t>
            </a:r>
            <a:endParaRPr lang="en-US" b="1" i="0">
              <a:solidFill>
                <a:srgbClr val="000000"/>
              </a:solidFill>
              <a:effectLst/>
              <a:latin typeface="Segoe UI" panose="020B0502040204020203" pitchFamily="34" charset="0"/>
            </a:endParaRPr>
          </a:p>
          <a:p>
            <a:pPr marL="803275" lvl="1" indent="-346075" fontAlgn="base">
              <a:spcBef>
                <a:spcPts val="600"/>
              </a:spcBef>
              <a:buFont typeface="+mj-lt"/>
              <a:buAutoNum type="arabicPeriod" startAt="4"/>
            </a:pPr>
            <a:r>
              <a:rPr lang="en-US" i="0">
                <a:solidFill>
                  <a:srgbClr val="0E101A"/>
                </a:solidFill>
                <a:effectLst/>
                <a:latin typeface="Avenir Next LT Pro" panose="020B0504020202020204" pitchFamily="34" charset="0"/>
              </a:rPr>
              <a:t>Project Budget: Use included template</a:t>
            </a:r>
            <a:endParaRPr lang="en-US" b="1" i="0">
              <a:solidFill>
                <a:srgbClr val="000000"/>
              </a:solidFill>
              <a:effectLst/>
              <a:latin typeface="Segoe UI" panose="020B0502040204020203" pitchFamily="34" charset="0"/>
            </a:endParaRPr>
          </a:p>
          <a:p>
            <a:pPr fontAlgn="base"/>
            <a:endParaRPr lang="en-US" b="0" i="0">
              <a:solidFill>
                <a:srgbClr val="0E101A"/>
              </a:solidFill>
              <a:effectLst/>
              <a:latin typeface="Avenir Next LT Pro" panose="020B0504020202020204" pitchFamily="34" charset="0"/>
            </a:endParaRPr>
          </a:p>
          <a:p>
            <a:pPr marL="285750" indent="-285750" algn="l" rtl="0" fontAlgn="base">
              <a:buFont typeface="Arial" panose="020B0604020202020204" pitchFamily="34" charset="0"/>
              <a:buChar char="•"/>
            </a:pPr>
            <a:endParaRPr lang="en-US">
              <a:solidFill>
                <a:srgbClr val="0E101A"/>
              </a:solidFill>
              <a:latin typeface="Avenir Next LT Pro" panose="020B0504020202020204" pitchFamily="34" charset="0"/>
            </a:endParaRPr>
          </a:p>
          <a:p>
            <a:pPr marL="285750" indent="-285750" algn="l" rtl="0" fontAlgn="base">
              <a:buFont typeface="Arial" panose="020B0604020202020204" pitchFamily="34" charset="0"/>
              <a:buChar char="•"/>
            </a:pPr>
            <a:endParaRPr lang="en-US" sz="18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231885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TrackerNumWhite"/>
</p:tagLst>
</file>

<file path=ppt/tags/tag2.xml><?xml version="1.0" encoding="utf-8"?>
<p:tagLst xmlns:a="http://schemas.openxmlformats.org/drawingml/2006/main" xmlns:r="http://schemas.openxmlformats.org/officeDocument/2006/relationships" xmlns:p="http://schemas.openxmlformats.org/presentationml/2006/main">
  <p:tag name="NAME" val="TrackerNumWhite"/>
</p:tagLst>
</file>

<file path=ppt/tags/tag3.xml><?xml version="1.0" encoding="utf-8"?>
<p:tagLst xmlns:a="http://schemas.openxmlformats.org/drawingml/2006/main" xmlns:r="http://schemas.openxmlformats.org/officeDocument/2006/relationships" xmlns:p="http://schemas.openxmlformats.org/presentationml/2006/main">
  <p:tag name="NAME" val="TrackerNumWhite"/>
</p:tagLst>
</file>

<file path=ppt/tags/tag4.xml><?xml version="1.0" encoding="utf-8"?>
<p:tagLst xmlns:a="http://schemas.openxmlformats.org/drawingml/2006/main" xmlns:r="http://schemas.openxmlformats.org/officeDocument/2006/relationships" xmlns:p="http://schemas.openxmlformats.org/presentationml/2006/main">
  <p:tag name="NAME" val="TrackerNumWhite"/>
</p:tagLst>
</file>

<file path=ppt/tags/tag5.xml><?xml version="1.0" encoding="utf-8"?>
<p:tagLst xmlns:a="http://schemas.openxmlformats.org/drawingml/2006/main" xmlns:r="http://schemas.openxmlformats.org/officeDocument/2006/relationships" xmlns:p="http://schemas.openxmlformats.org/presentationml/2006/main">
  <p:tag name="NAME" val="CustomIcon"/>
</p:tagLst>
</file>

<file path=ppt/tags/tag6.xml><?xml version="1.0" encoding="utf-8"?>
<p:tagLst xmlns:a="http://schemas.openxmlformats.org/drawingml/2006/main" xmlns:r="http://schemas.openxmlformats.org/officeDocument/2006/relationships" xmlns:p="http://schemas.openxmlformats.org/presentationml/2006/main">
  <p:tag name="NAME" val="TrackerNumWhite"/>
</p:tagLst>
</file>

<file path=ppt/tags/tag7.xml><?xml version="1.0" encoding="utf-8"?>
<p:tagLst xmlns:a="http://schemas.openxmlformats.org/drawingml/2006/main" xmlns:r="http://schemas.openxmlformats.org/officeDocument/2006/relationships" xmlns:p="http://schemas.openxmlformats.org/presentationml/2006/main">
  <p:tag name="NAME" val="CustomIcon"/>
</p:tagLst>
</file>

<file path=ppt/tags/tag8.xml><?xml version="1.0" encoding="utf-8"?>
<p:tagLst xmlns:a="http://schemas.openxmlformats.org/drawingml/2006/main" xmlns:r="http://schemas.openxmlformats.org/officeDocument/2006/relationships" xmlns:p="http://schemas.openxmlformats.org/presentationml/2006/main">
  <p:tag name="NAME" val="TrackerNumWhite"/>
</p:tagLst>
</file>

<file path=ppt/tags/tag9.xml><?xml version="1.0" encoding="utf-8"?>
<p:tagLst xmlns:a="http://schemas.openxmlformats.org/drawingml/2006/main" xmlns:r="http://schemas.openxmlformats.org/officeDocument/2006/relationships" xmlns:p="http://schemas.openxmlformats.org/presentationml/2006/main">
  <p:tag name="NAME" val="TrackerNumWhi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58944CD1C5074EA9E839FBD586DEFC" ma:contentTypeVersion="12" ma:contentTypeDescription="Create a new document." ma:contentTypeScope="" ma:versionID="aa06f34fc413f80991a2cde33a1921ef">
  <xsd:schema xmlns:xsd="http://www.w3.org/2001/XMLSchema" xmlns:xs="http://www.w3.org/2001/XMLSchema" xmlns:p="http://schemas.microsoft.com/office/2006/metadata/properties" xmlns:ns2="1c0cd58f-5c98-40da-a4de-3c9f4518a876" xmlns:ns3="258a477b-63ea-4240-a0ed-0ac81298b94a" targetNamespace="http://schemas.microsoft.com/office/2006/metadata/properties" ma:root="true" ma:fieldsID="2b92ef1f790808c00a1a8f3e1957587e" ns2:_="" ns3:_="">
    <xsd:import namespace="1c0cd58f-5c98-40da-a4de-3c9f4518a876"/>
    <xsd:import namespace="258a477b-63ea-4240-a0ed-0ac81298b94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cd58f-5c98-40da-a4de-3c9f4518a8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8a477b-63ea-4240-a0ed-0ac81298b9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2d4f466-39a5-4aa0-9581-b18687dda187}" ma:internalName="TaxCatchAll" ma:showField="CatchAllData" ma:web="258a477b-63ea-4240-a0ed-0ac81298b94a">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0cd58f-5c98-40da-a4de-3c9f4518a876">
      <Terms xmlns="http://schemas.microsoft.com/office/infopath/2007/PartnerControls"/>
    </lcf76f155ced4ddcb4097134ff3c332f>
    <TaxCatchAll xmlns="258a477b-63ea-4240-a0ed-0ac81298b94a" xsi:nil="true"/>
    <SharedWithUsers xmlns="258a477b-63ea-4240-a0ed-0ac81298b94a">
      <UserInfo>
        <DisplayName>Dickerson, Cristalle H</DisplayName>
        <AccountId>13</AccountId>
        <AccountType/>
      </UserInfo>
      <UserInfo>
        <DisplayName>Woods, Margaret J</DisplayName>
        <AccountId>50</AccountId>
        <AccountType/>
      </UserInfo>
    </SharedWithUsers>
  </documentManagement>
</p:properties>
</file>

<file path=customXml/itemProps1.xml><?xml version="1.0" encoding="utf-8"?>
<ds:datastoreItem xmlns:ds="http://schemas.openxmlformats.org/officeDocument/2006/customXml" ds:itemID="{A4FACF5E-3823-44C0-8153-DE1EC6CF6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0cd58f-5c98-40da-a4de-3c9f4518a876"/>
    <ds:schemaRef ds:uri="258a477b-63ea-4240-a0ed-0ac81298b9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5DD7E5-E738-4D08-B17A-788F3A8C8FBA}">
  <ds:schemaRefs>
    <ds:schemaRef ds:uri="http://schemas.microsoft.com/sharepoint/v3/contenttype/forms"/>
  </ds:schemaRefs>
</ds:datastoreItem>
</file>

<file path=customXml/itemProps3.xml><?xml version="1.0" encoding="utf-8"?>
<ds:datastoreItem xmlns:ds="http://schemas.openxmlformats.org/officeDocument/2006/customXml" ds:itemID="{7B581CA9-E5CC-4904-95B0-083E6A5C3A9F}">
  <ds:schemaRefs>
    <ds:schemaRef ds:uri="http://schemas.openxmlformats.org/package/2006/metadata/core-properties"/>
    <ds:schemaRef ds:uri="http://schemas.microsoft.com/office/2006/documentManagement/types"/>
    <ds:schemaRef ds:uri="258a477b-63ea-4240-a0ed-0ac81298b94a"/>
    <ds:schemaRef ds:uri="http://schemas.microsoft.com/office/infopath/2007/PartnerControls"/>
    <ds:schemaRef ds:uri="http://purl.org/dc/elements/1.1/"/>
    <ds:schemaRef ds:uri="http://schemas.microsoft.com/office/2006/metadata/properties"/>
    <ds:schemaRef ds:uri="1c0cd58f-5c98-40da-a4de-3c9f4518a876"/>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Widescreen</PresentationFormat>
  <Paragraphs>129</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Wingdings</vt:lpstr>
      <vt:lpstr>Avenir Next LT Pro</vt:lpstr>
      <vt:lpstr>Arial</vt:lpstr>
      <vt:lpstr>Segoe UI</vt:lpstr>
      <vt:lpstr>Avenir Next LT Pro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Jonathan D</dc:creator>
  <cp:lastModifiedBy>Dickerson, Cristalle H</cp:lastModifiedBy>
  <cp:revision>1</cp:revision>
  <cp:lastPrinted>2021-09-30T17:49:59Z</cp:lastPrinted>
  <dcterms:created xsi:type="dcterms:W3CDTF">2021-02-25T14:15:49Z</dcterms:created>
  <dcterms:modified xsi:type="dcterms:W3CDTF">2022-11-02T16:48:24Z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0x0101000E58944CD1C5074EA9E839FBD586DEFC</vt:lpwstr>
  </property>
  <property fmtid="{D5CDD505-2E9C-101B-9397-08002B2CF9AE}" pid="3" name="MediaServiceImageTags">
    <vt:lpwstr/>
  </property>
</Properties>
</file>